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7" r:id="rId5"/>
    <p:sldId id="260" r:id="rId6"/>
    <p:sldId id="262" r:id="rId7"/>
    <p:sldId id="263" r:id="rId8"/>
    <p:sldId id="266" r:id="rId9"/>
    <p:sldId id="267"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64" r:id="rId25"/>
    <p:sldId id="289" r:id="rId26"/>
    <p:sldId id="291" r:id="rId27"/>
    <p:sldId id="265" r:id="rId28"/>
  </p:sldIdLst>
  <p:sldSz cx="9144000" cy="6858000" type="screen4x3"/>
  <p:notesSz cx="6858000" cy="9144000"/>
  <p:custDataLst>
    <p:tags r:id="rId32"/>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gs" Target="tags/tag4.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0.pn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2.jpeg"/><Relationship Id="rId3" Type="http://schemas.openxmlformats.org/officeDocument/2006/relationships/tags" Target="../tags/tag3.xml"/><Relationship Id="rId2" Type="http://schemas.openxmlformats.org/officeDocument/2006/relationships/image" Target="../media/image21.jpeg"/><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p:nvPr>
        </p:nvSpPr>
        <p:spPr>
          <a:xfrm>
            <a:off x="685800" y="2130425"/>
            <a:ext cx="7772400" cy="1470025"/>
          </a:xfrm>
          <a:ln/>
        </p:spPr>
        <p:txBody>
          <a:bodyPr anchor="ctr" anchorCtr="0"/>
          <a:p>
            <a:pPr defTabSz="914400">
              <a:buClrTx/>
              <a:buSzTx/>
              <a:buFontTx/>
              <a:buNone/>
            </a:pPr>
            <a:r>
              <a:rPr lang="zh-CN" sz="4400" kern="1200" baseline="0">
                <a:latin typeface="Arial" panose="020B0604020202020204" pitchFamily="34" charset="0"/>
                <a:ea typeface="宋体" panose="02010600030101010101" pitchFamily="2" charset="-122"/>
              </a:rPr>
              <a:t>健康</a:t>
            </a:r>
            <a:r>
              <a:rPr lang="zh-CN" sz="4400" kern="1200" baseline="0">
                <a:latin typeface="Arial" panose="020B0604020202020204" pitchFamily="34" charset="0"/>
                <a:ea typeface="宋体" panose="02010600030101010101" pitchFamily="2" charset="-122"/>
              </a:rPr>
              <a:t>第一</a:t>
            </a:r>
            <a:endParaRPr lang="zh-CN" sz="4400" kern="1200" baseline="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1371600" y="3886200"/>
            <a:ext cx="6400800" cy="1752600"/>
          </a:xfrm>
          <a:ln/>
        </p:spPr>
        <p:txBody>
          <a:bodyPr/>
          <a:p>
            <a:pPr defTabSz="914400">
              <a:buClrTx/>
              <a:buSzTx/>
              <a:buFontTx/>
            </a:pPr>
            <a:r>
              <a:rPr lang="en-US" sz="3200" kern="1200" baseline="0">
                <a:latin typeface="Arial" panose="020B0604020202020204" pitchFamily="34" charset="0"/>
                <a:ea typeface="宋体" panose="02010600030101010101" pitchFamily="2" charset="-122"/>
              </a:rPr>
              <a:t>20230228</a:t>
            </a:r>
            <a:endParaRPr lang="en-US" sz="3200" kern="1200" baseline="0">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舌诊</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7890510" cy="3138170"/>
          </a:xfrm>
          <a:prstGeom prst="rect">
            <a:avLst/>
          </a:prstGeom>
          <a:noFill/>
        </p:spPr>
        <p:txBody>
          <a:bodyPr wrap="square" rtlCol="0">
            <a:spAutoFit/>
          </a:bodyPr>
          <a:p>
            <a:r>
              <a:rPr lang="zh-CN" altLang="en-US" b="1">
                <a:latin typeface="楷体" panose="02010609060101010101" charset="-122"/>
                <a:ea typeface="楷体" panose="02010609060101010101" charset="-122"/>
                <a:cs typeface="楷体" panose="02010609060101010101" charset="-122"/>
              </a:rPr>
              <a:t>舌体：看颜色</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白、红、青紫</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胖瘦、红点、裂纹、齿痕等</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）颜色：</a:t>
            </a:r>
            <a:r>
              <a:rPr lang="zh-CN" altLang="en-US">
                <a:latin typeface="楷体" panose="02010609060101010101" charset="-122"/>
                <a:ea typeface="楷体" panose="02010609060101010101" charset="-122"/>
                <a:cs typeface="楷体" panose="02010609060101010101" charset="-122"/>
              </a:rPr>
              <a:t>白主寒症、气血亏虚、阳虚；红主热症，分实热和</a:t>
            </a:r>
            <a:r>
              <a:rPr lang="zh-CN" altLang="en-US">
                <a:latin typeface="楷体" panose="02010609060101010101" charset="-122"/>
                <a:ea typeface="楷体" panose="02010609060101010101" charset="-122"/>
                <a:cs typeface="楷体" panose="02010609060101010101" charset="-122"/>
              </a:rPr>
              <a:t>虚热</a:t>
            </a:r>
            <a:endParaRPr lang="zh-CN" altLang="en-US">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a:t>
            </a:r>
            <a:r>
              <a:rPr lang="zh-CN" altLang="en-US">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zh-CN" altLang="en-US">
                <a:latin typeface="楷体" panose="02010609060101010101" charset="-122"/>
                <a:ea typeface="楷体" panose="02010609060101010101" charset="-122"/>
                <a:cs typeface="楷体" panose="02010609060101010101" charset="-122"/>
              </a:rPr>
              <a:t>白胖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气虚阳虚，红胖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里热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湿热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a:t>
            </a:r>
            <a:endParaRPr lang="zh-CN" altLang="en-US">
              <a:latin typeface="楷体" panose="02010609060101010101" charset="-122"/>
              <a:ea typeface="楷体" panose="02010609060101010101" charset="-122"/>
              <a:cs typeface="楷体" panose="02010609060101010101" charset="-122"/>
            </a:endParaRPr>
          </a:p>
          <a:p>
            <a:pPr marL="914400" lvl="2" indent="457200"/>
            <a:r>
              <a:rPr lang="zh-CN" altLang="en-US">
                <a:latin typeface="楷体" panose="02010609060101010101" charset="-122"/>
                <a:ea typeface="楷体" panose="02010609060101010101" charset="-122"/>
                <a:cs typeface="楷体" panose="02010609060101010101" charset="-122"/>
              </a:rPr>
              <a:t> 白瘦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久病气血两虚，红瘦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阴虚火旺，红点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热盛入</a:t>
            </a:r>
            <a:r>
              <a:rPr lang="zh-CN" altLang="en-US">
                <a:latin typeface="楷体" panose="02010609060101010101" charset="-122"/>
                <a:ea typeface="楷体" panose="02010609060101010101" charset="-122"/>
                <a:cs typeface="楷体" panose="02010609060101010101" charset="-122"/>
              </a:rPr>
              <a:t>血分</a:t>
            </a:r>
            <a:endParaRPr lang="zh-CN" altLang="en-US">
              <a:latin typeface="楷体" panose="02010609060101010101" charset="-122"/>
              <a:ea typeface="楷体" panose="02010609060101010101" charset="-122"/>
              <a:cs typeface="楷体" panose="02010609060101010101" charset="-122"/>
            </a:endParaRPr>
          </a:p>
          <a:p>
            <a:pPr marL="914400" lvl="2" indent="457200"/>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裂纹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精血虚亏阴津耗损，齿痕</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脾虚</a:t>
            </a:r>
            <a:r>
              <a:rPr lang="zh-CN" altLang="en-US">
                <a:latin typeface="楷体" panose="02010609060101010101" charset="-122"/>
                <a:ea typeface="楷体" panose="02010609060101010101" charset="-122"/>
                <a:cs typeface="楷体" panose="02010609060101010101" charset="-122"/>
              </a:rPr>
              <a:t>湿盛</a:t>
            </a:r>
            <a:endParaRPr lang="zh-CN" altLang="en-US">
              <a:latin typeface="楷体" panose="02010609060101010101" charset="-122"/>
              <a:ea typeface="楷体" panose="02010609060101010101" charset="-122"/>
              <a:cs typeface="楷体" panose="02010609060101010101" charset="-122"/>
            </a:endParaRPr>
          </a:p>
          <a:p>
            <a:r>
              <a:rPr lang="zh-CN" altLang="en-US" b="1">
                <a:latin typeface="楷体" panose="02010609060101010101" charset="-122"/>
                <a:ea typeface="楷体" panose="02010609060101010101" charset="-122"/>
                <a:cs typeface="楷体" panose="02010609060101010101" charset="-122"/>
              </a:rPr>
              <a:t>舌苔：</a:t>
            </a:r>
            <a:r>
              <a:rPr lang="zh-CN" altLang="en-US">
                <a:latin typeface="楷体" panose="02010609060101010101" charset="-122"/>
                <a:ea typeface="楷体" panose="02010609060101010101" charset="-122"/>
                <a:cs typeface="楷体" panose="02010609060101010101" charset="-122"/>
              </a:rPr>
              <a:t>主要靠舌苔薄厚、湿润还是干燥、舌苔颜色等</a:t>
            </a:r>
            <a:endParaRPr lang="zh-CN" altLang="en-US">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）薄厚：</a:t>
            </a:r>
            <a:r>
              <a:rPr lang="zh-CN" altLang="en-US">
                <a:latin typeface="楷体" panose="02010609060101010101" charset="-122"/>
                <a:ea typeface="楷体" panose="02010609060101010101" charset="-122"/>
                <a:cs typeface="楷体" panose="02010609060101010101" charset="-122"/>
              </a:rPr>
              <a:t>胃气上蒸于舌产生舌苔，薄表示疾病初期；厚表示胃气挟湿浊邪气熏蒸所致</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 </a:t>
            </a:r>
            <a:r>
              <a:rPr lang="zh-CN" altLang="en-US" b="1">
                <a:latin typeface="楷体" panose="02010609060101010101" charset="-122"/>
                <a:ea typeface="楷体" panose="02010609060101010101" charset="-122"/>
                <a:cs typeface="楷体" panose="02010609060101010101" charset="-122"/>
              </a:rPr>
              <a:t>湿干：</a:t>
            </a:r>
            <a:r>
              <a:rPr lang="zh-CN" altLang="en-US">
                <a:latin typeface="楷体" panose="02010609060101010101" charset="-122"/>
                <a:ea typeface="楷体" panose="02010609060101010101" charset="-122"/>
                <a:cs typeface="楷体" panose="02010609060101010101" charset="-122"/>
              </a:rPr>
              <a:t>水分多代表湿邪内聚</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主寒主湿，水分少甚至干裂代表津液已伤、津液运输出现问题</a:t>
            </a:r>
            <a:endParaRPr lang="en-US" altLang="zh-CN">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3) </a:t>
            </a:r>
            <a:r>
              <a:rPr lang="zh-CN" altLang="en-US" b="1">
                <a:latin typeface="楷体" panose="02010609060101010101" charset="-122"/>
                <a:ea typeface="楷体" panose="02010609060101010101" charset="-122"/>
                <a:cs typeface="楷体" panose="02010609060101010101" charset="-122"/>
              </a:rPr>
              <a:t>颜色</a:t>
            </a:r>
            <a:r>
              <a:rPr lang="en-US" altLang="zh-CN" b="1">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白、黄，白色主寒症，黄色主热症</a:t>
            </a:r>
            <a:endParaRPr lang="zh-CN" altLang="en-US">
              <a:latin typeface="楷体" panose="02010609060101010101" charset="-122"/>
              <a:ea typeface="楷体" panose="02010609060101010101" charset="-122"/>
              <a:cs typeface="楷体" panose="02010609060101010101" charset="-122"/>
            </a:endParaRPr>
          </a:p>
        </p:txBody>
      </p:sp>
      <p:pic>
        <p:nvPicPr>
          <p:cNvPr id="5" name="图片 4"/>
          <p:cNvPicPr>
            <a:picLocks noChangeAspect="1"/>
          </p:cNvPicPr>
          <p:nvPr/>
        </p:nvPicPr>
        <p:blipFill>
          <a:blip r:embed="rId1"/>
          <a:stretch>
            <a:fillRect/>
          </a:stretch>
        </p:blipFill>
        <p:spPr>
          <a:xfrm>
            <a:off x="1719580" y="4252595"/>
            <a:ext cx="5776595" cy="2559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舌诊</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7890510" cy="3138170"/>
          </a:xfrm>
          <a:prstGeom prst="rect">
            <a:avLst/>
          </a:prstGeom>
          <a:noFill/>
        </p:spPr>
        <p:txBody>
          <a:bodyPr wrap="square" rtlCol="0">
            <a:spAutoFit/>
          </a:bodyPr>
          <a:p>
            <a:r>
              <a:rPr lang="zh-CN" altLang="en-US" b="1">
                <a:latin typeface="楷体" panose="02010609060101010101" charset="-122"/>
                <a:ea typeface="楷体" panose="02010609060101010101" charset="-122"/>
                <a:cs typeface="楷体" panose="02010609060101010101" charset="-122"/>
              </a:rPr>
              <a:t>舌体：看颜色</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白、红、青紫</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胖瘦、红点、裂纹、齿痕等</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）颜色：</a:t>
            </a:r>
            <a:r>
              <a:rPr lang="zh-CN" altLang="en-US">
                <a:latin typeface="楷体" panose="02010609060101010101" charset="-122"/>
                <a:ea typeface="楷体" panose="02010609060101010101" charset="-122"/>
                <a:cs typeface="楷体" panose="02010609060101010101" charset="-122"/>
              </a:rPr>
              <a:t>白主寒症、气血亏虚、阳虚；红主热症，分实热和</a:t>
            </a:r>
            <a:r>
              <a:rPr lang="zh-CN" altLang="en-US">
                <a:latin typeface="楷体" panose="02010609060101010101" charset="-122"/>
                <a:ea typeface="楷体" panose="02010609060101010101" charset="-122"/>
                <a:cs typeface="楷体" panose="02010609060101010101" charset="-122"/>
              </a:rPr>
              <a:t>虚热</a:t>
            </a:r>
            <a:endParaRPr lang="zh-CN" altLang="en-US">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a:t>
            </a:r>
            <a:r>
              <a:rPr lang="zh-CN" altLang="en-US">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zh-CN" altLang="en-US">
                <a:latin typeface="楷体" panose="02010609060101010101" charset="-122"/>
                <a:ea typeface="楷体" panose="02010609060101010101" charset="-122"/>
                <a:cs typeface="楷体" panose="02010609060101010101" charset="-122"/>
              </a:rPr>
              <a:t>白胖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气虚阳虚，红胖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里热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湿热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a:t>
            </a:r>
            <a:endParaRPr lang="zh-CN" altLang="en-US">
              <a:latin typeface="楷体" panose="02010609060101010101" charset="-122"/>
              <a:ea typeface="楷体" panose="02010609060101010101" charset="-122"/>
              <a:cs typeface="楷体" panose="02010609060101010101" charset="-122"/>
            </a:endParaRPr>
          </a:p>
          <a:p>
            <a:pPr marL="914400" lvl="2" indent="457200"/>
            <a:r>
              <a:rPr lang="zh-CN" altLang="en-US">
                <a:latin typeface="楷体" panose="02010609060101010101" charset="-122"/>
                <a:ea typeface="楷体" panose="02010609060101010101" charset="-122"/>
                <a:cs typeface="楷体" panose="02010609060101010101" charset="-122"/>
              </a:rPr>
              <a:t> 白瘦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久病气血两虚，红瘦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阴虚火旺，红点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热盛入</a:t>
            </a:r>
            <a:r>
              <a:rPr lang="zh-CN" altLang="en-US">
                <a:latin typeface="楷体" panose="02010609060101010101" charset="-122"/>
                <a:ea typeface="楷体" panose="02010609060101010101" charset="-122"/>
                <a:cs typeface="楷体" panose="02010609060101010101" charset="-122"/>
              </a:rPr>
              <a:t>血分</a:t>
            </a:r>
            <a:endParaRPr lang="zh-CN" altLang="en-US">
              <a:latin typeface="楷体" panose="02010609060101010101" charset="-122"/>
              <a:ea typeface="楷体" panose="02010609060101010101" charset="-122"/>
              <a:cs typeface="楷体" panose="02010609060101010101" charset="-122"/>
            </a:endParaRPr>
          </a:p>
          <a:p>
            <a:pPr marL="914400" lvl="2" indent="457200"/>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裂纹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精血虚亏阴津耗损，齿痕</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脾虚</a:t>
            </a:r>
            <a:r>
              <a:rPr lang="zh-CN" altLang="en-US">
                <a:latin typeface="楷体" panose="02010609060101010101" charset="-122"/>
                <a:ea typeface="楷体" panose="02010609060101010101" charset="-122"/>
                <a:cs typeface="楷体" panose="02010609060101010101" charset="-122"/>
              </a:rPr>
              <a:t>湿盛</a:t>
            </a:r>
            <a:endParaRPr lang="zh-CN" altLang="en-US">
              <a:latin typeface="楷体" panose="02010609060101010101" charset="-122"/>
              <a:ea typeface="楷体" panose="02010609060101010101" charset="-122"/>
              <a:cs typeface="楷体" panose="02010609060101010101" charset="-122"/>
            </a:endParaRPr>
          </a:p>
          <a:p>
            <a:r>
              <a:rPr lang="zh-CN" altLang="en-US" b="1">
                <a:latin typeface="楷体" panose="02010609060101010101" charset="-122"/>
                <a:ea typeface="楷体" panose="02010609060101010101" charset="-122"/>
                <a:cs typeface="楷体" panose="02010609060101010101" charset="-122"/>
              </a:rPr>
              <a:t>舌苔：</a:t>
            </a:r>
            <a:r>
              <a:rPr lang="zh-CN" altLang="en-US">
                <a:latin typeface="楷体" panose="02010609060101010101" charset="-122"/>
                <a:ea typeface="楷体" panose="02010609060101010101" charset="-122"/>
                <a:cs typeface="楷体" panose="02010609060101010101" charset="-122"/>
              </a:rPr>
              <a:t>主要靠舌苔薄厚、湿润还是干燥、舌苔颜色等</a:t>
            </a:r>
            <a:endParaRPr lang="zh-CN" altLang="en-US">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）薄厚：</a:t>
            </a:r>
            <a:r>
              <a:rPr lang="zh-CN" altLang="en-US">
                <a:latin typeface="楷体" panose="02010609060101010101" charset="-122"/>
                <a:ea typeface="楷体" panose="02010609060101010101" charset="-122"/>
                <a:cs typeface="楷体" panose="02010609060101010101" charset="-122"/>
              </a:rPr>
              <a:t>胃气上蒸于舌产生舌苔，薄表示疾病初期；厚表示胃气挟湿浊邪气熏蒸所致</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 </a:t>
            </a:r>
            <a:r>
              <a:rPr lang="zh-CN" altLang="en-US" b="1">
                <a:latin typeface="楷体" panose="02010609060101010101" charset="-122"/>
                <a:ea typeface="楷体" panose="02010609060101010101" charset="-122"/>
                <a:cs typeface="楷体" panose="02010609060101010101" charset="-122"/>
              </a:rPr>
              <a:t>湿干：</a:t>
            </a:r>
            <a:r>
              <a:rPr lang="zh-CN" altLang="en-US">
                <a:latin typeface="楷体" panose="02010609060101010101" charset="-122"/>
                <a:ea typeface="楷体" panose="02010609060101010101" charset="-122"/>
                <a:cs typeface="楷体" panose="02010609060101010101" charset="-122"/>
              </a:rPr>
              <a:t>水分多代表湿邪内聚</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主寒主湿，水分少甚至干裂代表津液已伤、津液运输出现问题</a:t>
            </a:r>
            <a:endParaRPr lang="en-US" altLang="zh-CN">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3) </a:t>
            </a:r>
            <a:r>
              <a:rPr lang="zh-CN" altLang="en-US" b="1">
                <a:latin typeface="楷体" panose="02010609060101010101" charset="-122"/>
                <a:ea typeface="楷体" panose="02010609060101010101" charset="-122"/>
                <a:cs typeface="楷体" panose="02010609060101010101" charset="-122"/>
              </a:rPr>
              <a:t>颜色</a:t>
            </a:r>
            <a:r>
              <a:rPr lang="en-US" altLang="zh-CN" b="1">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白、黄，白色主寒症，黄色主热症</a:t>
            </a:r>
            <a:endParaRPr lang="zh-CN" altLang="en-US">
              <a:latin typeface="楷体" panose="02010609060101010101" charset="-122"/>
              <a:ea typeface="楷体" panose="02010609060101010101" charset="-122"/>
              <a:cs typeface="楷体" panose="02010609060101010101" charset="-122"/>
            </a:endParaRPr>
          </a:p>
        </p:txBody>
      </p:sp>
      <p:pic>
        <p:nvPicPr>
          <p:cNvPr id="7" name="图片 6"/>
          <p:cNvPicPr>
            <a:picLocks noChangeAspect="1"/>
          </p:cNvPicPr>
          <p:nvPr/>
        </p:nvPicPr>
        <p:blipFill>
          <a:blip r:embed="rId1"/>
          <a:stretch>
            <a:fillRect/>
          </a:stretch>
        </p:blipFill>
        <p:spPr>
          <a:xfrm>
            <a:off x="1856740" y="4261485"/>
            <a:ext cx="5774690" cy="25501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舌诊</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7890510" cy="3138170"/>
          </a:xfrm>
          <a:prstGeom prst="rect">
            <a:avLst/>
          </a:prstGeom>
          <a:noFill/>
        </p:spPr>
        <p:txBody>
          <a:bodyPr wrap="square" rtlCol="0">
            <a:spAutoFit/>
          </a:bodyPr>
          <a:p>
            <a:r>
              <a:rPr lang="zh-CN" altLang="en-US" b="1">
                <a:latin typeface="楷体" panose="02010609060101010101" charset="-122"/>
                <a:ea typeface="楷体" panose="02010609060101010101" charset="-122"/>
                <a:cs typeface="楷体" panose="02010609060101010101" charset="-122"/>
              </a:rPr>
              <a:t>舌体：看颜色</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白、红、青紫</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胖瘦、红点、裂纹、齿痕等</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）颜色：</a:t>
            </a:r>
            <a:r>
              <a:rPr lang="zh-CN" altLang="en-US">
                <a:latin typeface="楷体" panose="02010609060101010101" charset="-122"/>
                <a:ea typeface="楷体" panose="02010609060101010101" charset="-122"/>
                <a:cs typeface="楷体" panose="02010609060101010101" charset="-122"/>
              </a:rPr>
              <a:t>白主寒症、气血亏虚、阳虚；红主热症，分实热和</a:t>
            </a:r>
            <a:r>
              <a:rPr lang="zh-CN" altLang="en-US">
                <a:latin typeface="楷体" panose="02010609060101010101" charset="-122"/>
                <a:ea typeface="楷体" panose="02010609060101010101" charset="-122"/>
                <a:cs typeface="楷体" panose="02010609060101010101" charset="-122"/>
              </a:rPr>
              <a:t>虚热</a:t>
            </a:r>
            <a:endParaRPr lang="zh-CN" altLang="en-US">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a:t>
            </a:r>
            <a:r>
              <a:rPr lang="zh-CN" altLang="en-US">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zh-CN" altLang="en-US">
                <a:latin typeface="楷体" panose="02010609060101010101" charset="-122"/>
                <a:ea typeface="楷体" panose="02010609060101010101" charset="-122"/>
                <a:cs typeface="楷体" panose="02010609060101010101" charset="-122"/>
              </a:rPr>
              <a:t>白胖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气虚阳虚，红胖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里热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湿热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a:t>
            </a:r>
            <a:endParaRPr lang="zh-CN" altLang="en-US">
              <a:latin typeface="楷体" panose="02010609060101010101" charset="-122"/>
              <a:ea typeface="楷体" panose="02010609060101010101" charset="-122"/>
              <a:cs typeface="楷体" panose="02010609060101010101" charset="-122"/>
            </a:endParaRPr>
          </a:p>
          <a:p>
            <a:pPr marL="914400" lvl="2" indent="457200"/>
            <a:r>
              <a:rPr lang="zh-CN" altLang="en-US">
                <a:latin typeface="楷体" panose="02010609060101010101" charset="-122"/>
                <a:ea typeface="楷体" panose="02010609060101010101" charset="-122"/>
                <a:cs typeface="楷体" panose="02010609060101010101" charset="-122"/>
              </a:rPr>
              <a:t> 白瘦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久病气血两虚，红瘦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阴虚火旺，红点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热盛入</a:t>
            </a:r>
            <a:r>
              <a:rPr lang="zh-CN" altLang="en-US">
                <a:latin typeface="楷体" panose="02010609060101010101" charset="-122"/>
                <a:ea typeface="楷体" panose="02010609060101010101" charset="-122"/>
                <a:cs typeface="楷体" panose="02010609060101010101" charset="-122"/>
              </a:rPr>
              <a:t>血分</a:t>
            </a:r>
            <a:endParaRPr lang="zh-CN" altLang="en-US">
              <a:latin typeface="楷体" panose="02010609060101010101" charset="-122"/>
              <a:ea typeface="楷体" panose="02010609060101010101" charset="-122"/>
              <a:cs typeface="楷体" panose="02010609060101010101" charset="-122"/>
            </a:endParaRPr>
          </a:p>
          <a:p>
            <a:pPr marL="914400" lvl="2" indent="457200"/>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裂纹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精血虚亏阴津耗损，齿痕</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脾虚</a:t>
            </a:r>
            <a:r>
              <a:rPr lang="zh-CN" altLang="en-US">
                <a:latin typeface="楷体" panose="02010609060101010101" charset="-122"/>
                <a:ea typeface="楷体" panose="02010609060101010101" charset="-122"/>
                <a:cs typeface="楷体" panose="02010609060101010101" charset="-122"/>
              </a:rPr>
              <a:t>湿盛</a:t>
            </a:r>
            <a:endParaRPr lang="zh-CN" altLang="en-US">
              <a:latin typeface="楷体" panose="02010609060101010101" charset="-122"/>
              <a:ea typeface="楷体" panose="02010609060101010101" charset="-122"/>
              <a:cs typeface="楷体" panose="02010609060101010101" charset="-122"/>
            </a:endParaRPr>
          </a:p>
          <a:p>
            <a:r>
              <a:rPr lang="zh-CN" altLang="en-US" b="1">
                <a:latin typeface="楷体" panose="02010609060101010101" charset="-122"/>
                <a:ea typeface="楷体" panose="02010609060101010101" charset="-122"/>
                <a:cs typeface="楷体" panose="02010609060101010101" charset="-122"/>
              </a:rPr>
              <a:t>舌苔：</a:t>
            </a:r>
            <a:r>
              <a:rPr lang="zh-CN" altLang="en-US">
                <a:latin typeface="楷体" panose="02010609060101010101" charset="-122"/>
                <a:ea typeface="楷体" panose="02010609060101010101" charset="-122"/>
                <a:cs typeface="楷体" panose="02010609060101010101" charset="-122"/>
              </a:rPr>
              <a:t>主要靠舌苔薄厚、湿润还是干燥、舌苔颜色等</a:t>
            </a:r>
            <a:endParaRPr lang="zh-CN" altLang="en-US">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）薄厚：</a:t>
            </a:r>
            <a:r>
              <a:rPr lang="zh-CN" altLang="en-US">
                <a:latin typeface="楷体" panose="02010609060101010101" charset="-122"/>
                <a:ea typeface="楷体" panose="02010609060101010101" charset="-122"/>
                <a:cs typeface="楷体" panose="02010609060101010101" charset="-122"/>
              </a:rPr>
              <a:t>胃气上蒸于舌产生舌苔，薄表示疾病初期；厚表示胃气挟湿浊邪气熏蒸所致</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 </a:t>
            </a:r>
            <a:r>
              <a:rPr lang="zh-CN" altLang="en-US" b="1">
                <a:latin typeface="楷体" panose="02010609060101010101" charset="-122"/>
                <a:ea typeface="楷体" panose="02010609060101010101" charset="-122"/>
                <a:cs typeface="楷体" panose="02010609060101010101" charset="-122"/>
              </a:rPr>
              <a:t>湿干：</a:t>
            </a:r>
            <a:r>
              <a:rPr lang="zh-CN" altLang="en-US">
                <a:latin typeface="楷体" panose="02010609060101010101" charset="-122"/>
                <a:ea typeface="楷体" panose="02010609060101010101" charset="-122"/>
                <a:cs typeface="楷体" panose="02010609060101010101" charset="-122"/>
              </a:rPr>
              <a:t>水分多代表湿邪内聚</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主寒主湿，水分少甚至干裂代表津液已伤、津液运输出现问题</a:t>
            </a:r>
            <a:endParaRPr lang="en-US" altLang="zh-CN">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3) </a:t>
            </a:r>
            <a:r>
              <a:rPr lang="zh-CN" altLang="en-US" b="1">
                <a:latin typeface="楷体" panose="02010609060101010101" charset="-122"/>
                <a:ea typeface="楷体" panose="02010609060101010101" charset="-122"/>
                <a:cs typeface="楷体" panose="02010609060101010101" charset="-122"/>
              </a:rPr>
              <a:t>颜色</a:t>
            </a:r>
            <a:r>
              <a:rPr lang="en-US" altLang="zh-CN" b="1">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白、黄，白色主寒症，黄色主热症</a:t>
            </a:r>
            <a:endParaRPr lang="zh-CN" altLang="en-US">
              <a:latin typeface="楷体" panose="02010609060101010101" charset="-122"/>
              <a:ea typeface="楷体" panose="02010609060101010101" charset="-122"/>
              <a:cs typeface="楷体" panose="02010609060101010101" charset="-122"/>
            </a:endParaRPr>
          </a:p>
        </p:txBody>
      </p:sp>
      <p:pic>
        <p:nvPicPr>
          <p:cNvPr id="5" name="图片 4"/>
          <p:cNvPicPr>
            <a:picLocks noChangeAspect="1"/>
          </p:cNvPicPr>
          <p:nvPr/>
        </p:nvPicPr>
        <p:blipFill>
          <a:blip r:embed="rId1"/>
          <a:stretch>
            <a:fillRect/>
          </a:stretch>
        </p:blipFill>
        <p:spPr>
          <a:xfrm>
            <a:off x="1774190" y="4257040"/>
            <a:ext cx="5813425" cy="25641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脉诊</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7890510" cy="2584450"/>
          </a:xfrm>
          <a:prstGeom prst="rect">
            <a:avLst/>
          </a:prstGeom>
          <a:noFill/>
        </p:spPr>
        <p:txBody>
          <a:bodyPr wrap="square" rtlCol="0">
            <a:spAutoFit/>
          </a:bodyPr>
          <a:p>
            <a:r>
              <a:rPr lang="zh-CN" altLang="en-US" b="1">
                <a:latin typeface="楷体" panose="02010609060101010101" charset="-122"/>
                <a:ea typeface="楷体" panose="02010609060101010101" charset="-122"/>
                <a:cs typeface="楷体" panose="02010609060101010101" charset="-122"/>
              </a:rPr>
              <a:t>根据李时珍的频湖脉学里脉象共</a:t>
            </a:r>
            <a:r>
              <a:rPr lang="en-US" altLang="zh-CN" b="1">
                <a:latin typeface="楷体" panose="02010609060101010101" charset="-122"/>
                <a:ea typeface="楷体" panose="02010609060101010101" charset="-122"/>
                <a:cs typeface="楷体" panose="02010609060101010101" charset="-122"/>
              </a:rPr>
              <a:t>27</a:t>
            </a:r>
            <a:r>
              <a:rPr lang="zh-CN" altLang="en-US" b="1">
                <a:latin typeface="楷体" panose="02010609060101010101" charset="-122"/>
                <a:ea typeface="楷体" panose="02010609060101010101" charset="-122"/>
                <a:cs typeface="楷体" panose="02010609060101010101" charset="-122"/>
              </a:rPr>
              <a:t>种：</a:t>
            </a:r>
            <a:r>
              <a:rPr>
                <a:latin typeface="楷体" panose="02010609060101010101" charset="-122"/>
                <a:ea typeface="楷体" panose="02010609060101010101" charset="-122"/>
                <a:cs typeface="楷体" panose="02010609060101010101" charset="-122"/>
              </a:rPr>
              <a:t>浮脉、沉脉、迟脉、数脉、虚脉、实脉、滑脉、</a:t>
            </a:r>
            <a:r>
              <a:rPr lang="zh-CN">
                <a:latin typeface="楷体" panose="02010609060101010101" charset="-122"/>
                <a:ea typeface="楷体" panose="02010609060101010101" charset="-122"/>
                <a:cs typeface="楷体" panose="02010609060101010101" charset="-122"/>
              </a:rPr>
              <a:t>涩脉、</a:t>
            </a:r>
            <a:r>
              <a:rPr>
                <a:latin typeface="楷体" panose="02010609060101010101" charset="-122"/>
                <a:ea typeface="楷体" panose="02010609060101010101" charset="-122"/>
                <a:cs typeface="楷体" panose="02010609060101010101" charset="-122"/>
              </a:rPr>
              <a:t>洪脉、细脉、</a:t>
            </a:r>
            <a:r>
              <a:rPr lang="zh-CN">
                <a:latin typeface="楷体" panose="02010609060101010101" charset="-122"/>
                <a:ea typeface="楷体" panose="02010609060101010101" charset="-122"/>
                <a:cs typeface="楷体" panose="02010609060101010101" charset="-122"/>
              </a:rPr>
              <a:t>长脉、短脉、</a:t>
            </a:r>
            <a:r>
              <a:rPr>
                <a:latin typeface="楷体" panose="02010609060101010101" charset="-122"/>
                <a:ea typeface="楷体" panose="02010609060101010101" charset="-122"/>
                <a:cs typeface="楷体" panose="02010609060101010101" charset="-122"/>
              </a:rPr>
              <a:t>弦脉</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三迟六数平四五，有力无力分虚实。</a:t>
            </a:r>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轻举易得是表证，病若在里沉中寻。</a:t>
            </a:r>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浮主在表，浮而有力为表实，浮而无力为表虚；</a:t>
            </a:r>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沉主在里，沉而有力为里实，沉而无力为里虚；</a:t>
            </a:r>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迟则为寒，迟而有力为积为滞，迟而无力为虚为寒；</a:t>
            </a:r>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数则为热，数而有力为实热，数而无力为虚热</a:t>
            </a:r>
            <a:endParaRPr>
              <a:latin typeface="楷体" panose="02010609060101010101" charset="-122"/>
              <a:ea typeface="楷体" panose="02010609060101010101" charset="-122"/>
              <a:cs typeface="楷体" panose="02010609060101010101" charset="-122"/>
            </a:endParaRPr>
          </a:p>
        </p:txBody>
      </p:sp>
      <p:pic>
        <p:nvPicPr>
          <p:cNvPr id="7" name="图片 6" descr="02"/>
          <p:cNvPicPr>
            <a:picLocks noChangeAspect="1"/>
          </p:cNvPicPr>
          <p:nvPr/>
        </p:nvPicPr>
        <p:blipFill>
          <a:blip r:embed="rId1"/>
          <a:stretch>
            <a:fillRect/>
          </a:stretch>
        </p:blipFill>
        <p:spPr>
          <a:xfrm>
            <a:off x="611505" y="3779520"/>
            <a:ext cx="4102100" cy="30784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脉诊</a:t>
            </a:r>
            <a:r>
              <a:rPr lang="en-US" altLang="zh-CN" sz="2800" b="1">
                <a:solidFill>
                  <a:srgbClr val="92D050"/>
                </a:solidFill>
                <a:latin typeface="楷体" panose="02010609060101010101" charset="-122"/>
                <a:ea typeface="楷体" panose="02010609060101010101" charset="-122"/>
                <a:sym typeface="+mn-ea"/>
              </a:rPr>
              <a:t>-</a:t>
            </a:r>
            <a:r>
              <a:rPr lang="zh-CN" altLang="en-US" sz="2800" b="1">
                <a:solidFill>
                  <a:srgbClr val="92D050"/>
                </a:solidFill>
                <a:latin typeface="楷体" panose="02010609060101010101" charset="-122"/>
                <a:ea typeface="楷体" panose="02010609060101010101" charset="-122"/>
                <a:sym typeface="+mn-ea"/>
              </a:rPr>
              <a:t>浮脉</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3909060" cy="4519930"/>
          </a:xfrm>
          <a:prstGeom prst="rect">
            <a:avLst/>
          </a:prstGeom>
          <a:noFill/>
        </p:spPr>
        <p:txBody>
          <a:bodyPr wrap="square" rtlCol="0">
            <a:noAutofit/>
          </a:bodyPr>
          <a:p>
            <a:r>
              <a:rPr>
                <a:latin typeface="楷体" panose="02010609060101010101" charset="-122"/>
                <a:ea typeface="楷体" panose="02010609060101010101" charset="-122"/>
                <a:cs typeface="楷体" panose="02010609060101010101" charset="-122"/>
              </a:rPr>
              <a:t>浮脉手指轻轻地按上，便觉得脉搏有力；稍加重按，就显得没有力量了</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【体象歌】浮在皮毛，如水漂木；举之有余，按之不足。</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【主病歌】浮脉为阳，其病在表。寸浮伤风，头疼鼻塞；左关浮者，风在中焦；右关浮者，风痰在膈；尺脉得之，下焦风客，小便不利，大便秘涩。</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【兼脉歌】无力表虚，有力表实。浮紧风寒，浮迟中风；浮数风热，浮缓风湿。浮芤失血，浮短气病；浮洪虚热，浮虚暑惫；浮涩血伤，浮濡气败。</a:t>
            </a:r>
            <a:endParaRPr>
              <a:latin typeface="楷体" panose="02010609060101010101" charset="-122"/>
              <a:ea typeface="楷体" panose="02010609060101010101" charset="-122"/>
              <a:cs typeface="楷体" panose="02010609060101010101" charset="-122"/>
            </a:endParaRPr>
          </a:p>
        </p:txBody>
      </p:sp>
      <p:pic>
        <p:nvPicPr>
          <p:cNvPr id="5" name="图片 4" descr="浮脉"/>
          <p:cNvPicPr>
            <a:picLocks noChangeAspect="1"/>
          </p:cNvPicPr>
          <p:nvPr/>
        </p:nvPicPr>
        <p:blipFill>
          <a:blip r:embed="rId1"/>
          <a:stretch>
            <a:fillRect/>
          </a:stretch>
        </p:blipFill>
        <p:spPr>
          <a:xfrm>
            <a:off x="4644390" y="1196975"/>
            <a:ext cx="4184650" cy="55778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脉诊</a:t>
            </a:r>
            <a:r>
              <a:rPr lang="en-US" altLang="zh-CN" sz="2800" b="1">
                <a:solidFill>
                  <a:srgbClr val="92D050"/>
                </a:solidFill>
                <a:latin typeface="楷体" panose="02010609060101010101" charset="-122"/>
                <a:ea typeface="楷体" panose="02010609060101010101" charset="-122"/>
                <a:sym typeface="+mn-ea"/>
              </a:rPr>
              <a:t>-</a:t>
            </a:r>
            <a:r>
              <a:rPr lang="zh-CN" altLang="en-US" sz="2800" b="1">
                <a:solidFill>
                  <a:srgbClr val="92D050"/>
                </a:solidFill>
                <a:latin typeface="楷体" panose="02010609060101010101" charset="-122"/>
                <a:ea typeface="楷体" panose="02010609060101010101" charset="-122"/>
                <a:sym typeface="+mn-ea"/>
              </a:rPr>
              <a:t>沉脉</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3909060" cy="4519930"/>
          </a:xfrm>
          <a:prstGeom prst="rect">
            <a:avLst/>
          </a:prstGeom>
          <a:noFill/>
        </p:spPr>
        <p:txBody>
          <a:bodyPr wrap="square" rtlCol="0">
            <a:noAutofit/>
          </a:bodyPr>
          <a:p>
            <a:r>
              <a:rPr lang="zh-CN">
                <a:latin typeface="楷体" panose="02010609060101010101" charset="-122"/>
                <a:ea typeface="楷体" panose="02010609060101010101" charset="-122"/>
                <a:cs typeface="楷体" panose="02010609060101010101" charset="-122"/>
              </a:rPr>
              <a:t>沉脉</a:t>
            </a:r>
            <a:r>
              <a:rPr>
                <a:latin typeface="楷体" panose="02010609060101010101" charset="-122"/>
                <a:ea typeface="楷体" panose="02010609060101010101" charset="-122"/>
                <a:cs typeface="楷体" panose="02010609060101010101" charset="-122"/>
              </a:rPr>
              <a:t>加重手指的力量，直按到筋骨之间才能触到它的搏动</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体象歌】沉行筋骨，如水投石；按之有余，举之不足。</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【主病歌】沉脉为阴，其病在里。寸沉短气，胸痛引胁；或为痰饮。或水与血。关主中寒，因而痛结；或为满闷，吞酸筋急。尺主背痛，亦主腰膝；阴下湿痒。淋浊痢泄。</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【兼脉歌】无力里虚，有力里实。沉迟痼冷，沉数内热；沉滑痰饮，沉涩血结；沉弱虚衰，沉牢坚积；沉紧冷疼，沉缓寒湿。</a:t>
            </a:r>
            <a:endParaRPr>
              <a:latin typeface="楷体" panose="02010609060101010101" charset="-122"/>
              <a:ea typeface="楷体" panose="02010609060101010101" charset="-122"/>
              <a:cs typeface="楷体" panose="02010609060101010101" charset="-122"/>
            </a:endParaRPr>
          </a:p>
        </p:txBody>
      </p:sp>
      <p:pic>
        <p:nvPicPr>
          <p:cNvPr id="7" name="图片 6" descr="沉脉"/>
          <p:cNvPicPr>
            <a:picLocks noChangeAspect="1"/>
          </p:cNvPicPr>
          <p:nvPr/>
        </p:nvPicPr>
        <p:blipFill>
          <a:blip r:embed="rId1"/>
          <a:stretch>
            <a:fillRect/>
          </a:stretch>
        </p:blipFill>
        <p:spPr>
          <a:xfrm>
            <a:off x="5076190" y="1104900"/>
            <a:ext cx="3522980" cy="56940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脉诊</a:t>
            </a:r>
            <a:r>
              <a:rPr lang="en-US" altLang="zh-CN" sz="2800" b="1">
                <a:solidFill>
                  <a:srgbClr val="92D050"/>
                </a:solidFill>
                <a:latin typeface="楷体" panose="02010609060101010101" charset="-122"/>
                <a:ea typeface="楷体" panose="02010609060101010101" charset="-122"/>
                <a:sym typeface="+mn-ea"/>
              </a:rPr>
              <a:t>-</a:t>
            </a:r>
            <a:r>
              <a:rPr lang="zh-CN" altLang="en-US" sz="2800" b="1">
                <a:solidFill>
                  <a:srgbClr val="92D050"/>
                </a:solidFill>
                <a:latin typeface="楷体" panose="02010609060101010101" charset="-122"/>
                <a:ea typeface="楷体" panose="02010609060101010101" charset="-122"/>
                <a:sym typeface="+mn-ea"/>
              </a:rPr>
              <a:t>迟脉</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3909060" cy="4519930"/>
          </a:xfrm>
          <a:prstGeom prst="rect">
            <a:avLst/>
          </a:prstGeom>
          <a:noFill/>
        </p:spPr>
        <p:txBody>
          <a:bodyPr wrap="square" rtlCol="0">
            <a:noAutofit/>
          </a:bodyPr>
          <a:p>
            <a:r>
              <a:rPr>
                <a:latin typeface="楷体" panose="02010609060101010101" charset="-122"/>
                <a:ea typeface="楷体" panose="02010609060101010101" charset="-122"/>
                <a:cs typeface="楷体" panose="02010609060101010101" charset="-122"/>
              </a:rPr>
              <a:t>一呼一吸，叫做一息。在一息的时间内，脉的搏动仅有三至，说明脉搏的起落过程是极其缓慢的，所以叫做“迟”脉</a:t>
            </a:r>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【体象歌】迟脉属阴，象为不及；往来迟慢，三至一息。</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【主病歌】迟脉主脏，其病为寒。寸迟上寒，心痛停凝；关迟中寒，癥结挛筋；尺迟火衰，溲便不禁，或病腰足，疝痛牵阴。</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【兼脉歌】有力积冷，无力虚寒。浮迟表冷，沉迟里寒；迟涩血少，迟缓湿寒；迟滑胀满，迟微难安。</a:t>
            </a:r>
            <a:endParaRPr>
              <a:latin typeface="楷体" panose="02010609060101010101" charset="-122"/>
              <a:ea typeface="楷体" panose="02010609060101010101" charset="-122"/>
              <a:cs typeface="楷体" panose="02010609060101010101" charset="-122"/>
            </a:endParaRPr>
          </a:p>
        </p:txBody>
      </p:sp>
      <p:pic>
        <p:nvPicPr>
          <p:cNvPr id="5" name="图片 4" descr="迟脉"/>
          <p:cNvPicPr>
            <a:picLocks noChangeAspect="1"/>
          </p:cNvPicPr>
          <p:nvPr/>
        </p:nvPicPr>
        <p:blipFill>
          <a:blip r:embed="rId1"/>
          <a:stretch>
            <a:fillRect/>
          </a:stretch>
        </p:blipFill>
        <p:spPr>
          <a:xfrm>
            <a:off x="5003800" y="981075"/>
            <a:ext cx="3640455" cy="58356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脉诊</a:t>
            </a:r>
            <a:r>
              <a:rPr lang="en-US" altLang="zh-CN" sz="2800" b="1">
                <a:solidFill>
                  <a:srgbClr val="92D050"/>
                </a:solidFill>
                <a:latin typeface="楷体" panose="02010609060101010101" charset="-122"/>
                <a:ea typeface="楷体" panose="02010609060101010101" charset="-122"/>
                <a:sym typeface="+mn-ea"/>
              </a:rPr>
              <a:t>-</a:t>
            </a:r>
            <a:r>
              <a:rPr lang="zh-CN" altLang="en-US" sz="2800" b="1">
                <a:solidFill>
                  <a:srgbClr val="92D050"/>
                </a:solidFill>
                <a:latin typeface="楷体" panose="02010609060101010101" charset="-122"/>
                <a:ea typeface="楷体" panose="02010609060101010101" charset="-122"/>
                <a:sym typeface="+mn-ea"/>
              </a:rPr>
              <a:t>说脉</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3909060" cy="4519930"/>
          </a:xfrm>
          <a:prstGeom prst="rect">
            <a:avLst/>
          </a:prstGeom>
          <a:noFill/>
        </p:spPr>
        <p:txBody>
          <a:bodyPr wrap="square" rtlCol="0">
            <a:noAutofit/>
          </a:bodyPr>
          <a:p>
            <a:r>
              <a:rPr>
                <a:latin typeface="楷体" panose="02010609060101010101" charset="-122"/>
                <a:ea typeface="楷体" panose="02010609060101010101" charset="-122"/>
                <a:cs typeface="楷体" panose="02010609060101010101" charset="-122"/>
              </a:rPr>
              <a:t>一呼一吸，脉来六至，说明脉搏动速度极快，脉搏来势紧急，好像绞转绳索而左右动弹不已</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【体象歌】数脉属阳，象为太过；一息六至，往来越度。</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【主病歌】数脉主腑，其病为热。寸数喘咳，口疮肺；关数胃热，邪火上攻；尺数相火，遗浊淋癃。</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【兼脉歌】有力实火，无力虚火。浮数表热，沉数里热。阳数君火，阴数相火。右数火亢，左数阴戕。</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p:txBody>
      </p:sp>
      <p:pic>
        <p:nvPicPr>
          <p:cNvPr id="5" name="图片 4" descr="数脉"/>
          <p:cNvPicPr>
            <a:picLocks noChangeAspect="1"/>
          </p:cNvPicPr>
          <p:nvPr/>
        </p:nvPicPr>
        <p:blipFill>
          <a:blip r:embed="rId1"/>
          <a:stretch>
            <a:fillRect/>
          </a:stretch>
        </p:blipFill>
        <p:spPr>
          <a:xfrm>
            <a:off x="4977130" y="1052830"/>
            <a:ext cx="3589020" cy="56940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脉诊</a:t>
            </a:r>
            <a:r>
              <a:rPr lang="en-US" altLang="zh-CN" sz="2800" b="1">
                <a:solidFill>
                  <a:srgbClr val="92D050"/>
                </a:solidFill>
                <a:latin typeface="楷体" panose="02010609060101010101" charset="-122"/>
                <a:ea typeface="楷体" panose="02010609060101010101" charset="-122"/>
                <a:sym typeface="+mn-ea"/>
              </a:rPr>
              <a:t>-</a:t>
            </a:r>
            <a:r>
              <a:rPr lang="zh-CN" altLang="en-US" sz="2800" b="1">
                <a:solidFill>
                  <a:srgbClr val="92D050"/>
                </a:solidFill>
                <a:latin typeface="楷体" panose="02010609060101010101" charset="-122"/>
                <a:ea typeface="楷体" panose="02010609060101010101" charset="-122"/>
                <a:sym typeface="+mn-ea"/>
              </a:rPr>
              <a:t>滑脉</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3909060" cy="4519930"/>
          </a:xfrm>
          <a:prstGeom prst="rect">
            <a:avLst/>
          </a:prstGeom>
          <a:noFill/>
        </p:spPr>
        <p:txBody>
          <a:bodyPr wrap="square" rtlCol="0">
            <a:noAutofit/>
          </a:bodyPr>
          <a:p>
            <a:r>
              <a:rPr>
                <a:latin typeface="楷体" panose="02010609060101010101" charset="-122"/>
                <a:ea typeface="楷体" panose="02010609060101010101" charset="-122"/>
                <a:cs typeface="楷体" panose="02010609060101010101" charset="-122"/>
              </a:rPr>
              <a:t>一往一来，一前一后，都是极其流利的，令人有一种反复旋转、圆活自如的感觉</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【体象歌】滑脉替替，往来流利；盘珠之形，荷露之义。</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【主病歌】滑脉为阳，多主痰涎。寸滑咳嗽。胸满吐逆；关滑胃热，壅气伤食；尺滑病淋，或为痢积，男子溺血，妇人经郁。</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【兼脉歌】浮滑风痰，沉滑痰食。滑数痰火，滑短气塞。滑而浮大，尿则阴痛。滑而浮散，中风瘫痪。滑而冲和，娠孕可决。</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p:txBody>
      </p:sp>
      <p:pic>
        <p:nvPicPr>
          <p:cNvPr id="5" name="图片 4" descr="滑脉"/>
          <p:cNvPicPr>
            <a:picLocks noChangeAspect="1"/>
          </p:cNvPicPr>
          <p:nvPr/>
        </p:nvPicPr>
        <p:blipFill>
          <a:blip r:embed="rId1"/>
          <a:stretch>
            <a:fillRect/>
          </a:stretch>
        </p:blipFill>
        <p:spPr>
          <a:xfrm>
            <a:off x="5076190" y="1052830"/>
            <a:ext cx="3502660" cy="57607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脉诊</a:t>
            </a:r>
            <a:r>
              <a:rPr lang="en-US" altLang="zh-CN" sz="2800" b="1">
                <a:solidFill>
                  <a:srgbClr val="92D050"/>
                </a:solidFill>
                <a:latin typeface="楷体" panose="02010609060101010101" charset="-122"/>
                <a:ea typeface="楷体" panose="02010609060101010101" charset="-122"/>
                <a:sym typeface="+mn-ea"/>
              </a:rPr>
              <a:t>-</a:t>
            </a:r>
            <a:r>
              <a:rPr lang="zh-CN" altLang="en-US" sz="2800" b="1">
                <a:solidFill>
                  <a:srgbClr val="92D050"/>
                </a:solidFill>
                <a:latin typeface="楷体" panose="02010609060101010101" charset="-122"/>
                <a:ea typeface="楷体" panose="02010609060101010101" charset="-122"/>
                <a:sym typeface="+mn-ea"/>
              </a:rPr>
              <a:t>涩脉</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3909060" cy="4519930"/>
          </a:xfrm>
          <a:prstGeom prst="rect">
            <a:avLst/>
          </a:prstGeom>
          <a:noFill/>
        </p:spPr>
        <p:txBody>
          <a:bodyPr wrap="square" rtlCol="0">
            <a:noAutofit/>
          </a:bodyPr>
          <a:p>
            <a:r>
              <a:rPr>
                <a:latin typeface="楷体" panose="02010609060101010101" charset="-122"/>
                <a:ea typeface="楷体" panose="02010609060101010101" charset="-122"/>
                <a:cs typeface="楷体" panose="02010609060101010101" charset="-122"/>
              </a:rPr>
              <a:t>细小而短，搏动往来迟滞，极不流利</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体象歌】涩脉蹇滞，如刀刮竹；迟细而短，三象惧足。</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【主病歌】涩为血少，亦主精伤。寸涩心痛，或为怔忡。关涩阴虚，因而中热；右关土虚，左关胁胀。尺涩遗淋，血利可决；孕为胎病，无孕血竭。</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【兼脉歌】涩而坚大，为有实热；涩而虚软，虚火炎灼。</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p:txBody>
      </p:sp>
      <p:pic>
        <p:nvPicPr>
          <p:cNvPr id="5" name="图片 4" descr="涩脉"/>
          <p:cNvPicPr>
            <a:picLocks noChangeAspect="1"/>
          </p:cNvPicPr>
          <p:nvPr/>
        </p:nvPicPr>
        <p:blipFill>
          <a:blip r:embed="rId1"/>
          <a:stretch>
            <a:fillRect/>
          </a:stretch>
        </p:blipFill>
        <p:spPr>
          <a:xfrm>
            <a:off x="4859655" y="981075"/>
            <a:ext cx="3763010" cy="57746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简介</a:t>
            </a:r>
            <a:endParaRPr lang="zh-CN" altLang="en-US"/>
          </a:p>
          <a:p>
            <a:r>
              <a:rPr lang="zh-CN" altLang="en-US"/>
              <a:t>病从何处来</a:t>
            </a:r>
            <a:endParaRPr lang="zh-CN" altLang="en-US"/>
          </a:p>
          <a:p>
            <a:r>
              <a:rPr lang="zh-CN" altLang="en-US"/>
              <a:t>诊断</a:t>
            </a:r>
            <a:endParaRPr lang="zh-CN" altLang="en-US"/>
          </a:p>
          <a:p>
            <a:r>
              <a:rPr lang="zh-CN" altLang="en-US"/>
              <a:t>治疗</a:t>
            </a:r>
            <a:endParaRPr lang="zh-CN" altLang="en-US"/>
          </a:p>
          <a:p>
            <a:r>
              <a:rPr lang="zh-CN" altLang="en-US"/>
              <a:t>禅</a:t>
            </a:r>
            <a:r>
              <a:rPr lang="zh-CN" altLang="en-US"/>
              <a:t>易</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脉诊</a:t>
            </a:r>
            <a:r>
              <a:rPr lang="en-US" altLang="zh-CN" sz="2800" b="1">
                <a:solidFill>
                  <a:srgbClr val="92D050"/>
                </a:solidFill>
                <a:latin typeface="楷体" panose="02010609060101010101" charset="-122"/>
                <a:ea typeface="楷体" panose="02010609060101010101" charset="-122"/>
                <a:sym typeface="+mn-ea"/>
              </a:rPr>
              <a:t>-</a:t>
            </a:r>
            <a:r>
              <a:rPr lang="zh-CN" altLang="en-US" sz="2800" b="1">
                <a:solidFill>
                  <a:srgbClr val="92D050"/>
                </a:solidFill>
                <a:latin typeface="楷体" panose="02010609060101010101" charset="-122"/>
                <a:ea typeface="楷体" panose="02010609060101010101" charset="-122"/>
                <a:sym typeface="+mn-ea"/>
              </a:rPr>
              <a:t>虚脉</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3909060" cy="4519930"/>
          </a:xfrm>
          <a:prstGeom prst="rect">
            <a:avLst/>
          </a:prstGeom>
          <a:noFill/>
        </p:spPr>
        <p:txBody>
          <a:bodyPr wrap="square" rtlCol="0">
            <a:noAutofit/>
          </a:bodyPr>
          <a:p>
            <a:r>
              <a:rPr>
                <a:latin typeface="楷体" panose="02010609060101010101" charset="-122"/>
                <a:ea typeface="楷体" panose="02010609060101010101" charset="-122"/>
                <a:cs typeface="楷体" panose="02010609060101010101" charset="-122"/>
              </a:rPr>
              <a:t>脉浮大而软，搏动迟缓，稍加重按，便全然无力，指下有空虚感</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【体象歌】虚合四形，浮大迟软；及乎寻按，几不可见。</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【主病歌】虚主血虚。又主伤暑。经络技巧公众号提示左寸心亏，惊悸怔忡；右寸肺亏，自汗气怯。左关肝伤，血不营筋；右关脾寒，食不消化。左尺水衰，腰膝痿痹；右尺火衰，寒证蜂起。</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p:txBody>
      </p:sp>
      <p:pic>
        <p:nvPicPr>
          <p:cNvPr id="5" name="图片 4" descr="虚脉"/>
          <p:cNvPicPr>
            <a:picLocks noChangeAspect="1"/>
          </p:cNvPicPr>
          <p:nvPr/>
        </p:nvPicPr>
        <p:blipFill>
          <a:blip r:embed="rId1"/>
          <a:stretch>
            <a:fillRect/>
          </a:stretch>
        </p:blipFill>
        <p:spPr>
          <a:xfrm>
            <a:off x="5003800" y="981075"/>
            <a:ext cx="3493135" cy="57956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脉诊</a:t>
            </a:r>
            <a:r>
              <a:rPr lang="en-US" altLang="zh-CN" sz="2800" b="1">
                <a:solidFill>
                  <a:srgbClr val="92D050"/>
                </a:solidFill>
                <a:latin typeface="楷体" panose="02010609060101010101" charset="-122"/>
                <a:ea typeface="楷体" panose="02010609060101010101" charset="-122"/>
                <a:sym typeface="+mn-ea"/>
              </a:rPr>
              <a:t>-</a:t>
            </a:r>
            <a:r>
              <a:rPr lang="zh-CN" altLang="en-US" sz="2800" b="1">
                <a:solidFill>
                  <a:srgbClr val="92D050"/>
                </a:solidFill>
                <a:latin typeface="楷体" panose="02010609060101010101" charset="-122"/>
                <a:ea typeface="楷体" panose="02010609060101010101" charset="-122"/>
                <a:sym typeface="+mn-ea"/>
              </a:rPr>
              <a:t>实脉</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3909060" cy="4519930"/>
          </a:xfrm>
          <a:prstGeom prst="rect">
            <a:avLst/>
          </a:prstGeom>
          <a:noFill/>
        </p:spPr>
        <p:txBody>
          <a:bodyPr wrap="square" rtlCol="0">
            <a:noAutofit/>
          </a:bodyPr>
          <a:p>
            <a:r>
              <a:rPr>
                <a:latin typeface="楷体" panose="02010609060101010101" charset="-122"/>
                <a:ea typeface="楷体" panose="02010609060101010101" charset="-122"/>
                <a:cs typeface="楷体" panose="02010609060101010101" charset="-122"/>
              </a:rPr>
              <a:t>无论脉浮部或沉部都可以出现，脉大而长带弦，它的搏动指下颇有坚实的感觉</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【体象歌】实脉有力，长大而坚；应指愊愊，三候皆然。</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【主病歌】血实脉实，火热壅结。左寸心劳，舌强气涌；右寸肺病，呕逆咽疼。左关见实，肝火胁痛；右关见实，中满气疼。左尺见之，便闭腹疼；右尺见之，相火亢逆。</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r>
              <a:rPr>
                <a:latin typeface="楷体" panose="02010609060101010101" charset="-122"/>
                <a:ea typeface="楷体" panose="02010609060101010101" charset="-122"/>
                <a:cs typeface="楷体" panose="02010609060101010101" charset="-122"/>
              </a:rPr>
              <a:t>【兼脉歌】实而且紧，寒积稽留。实而且滑，痰凝为祟。</a:t>
            </a:r>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a:p>
            <a:endParaRPr>
              <a:latin typeface="楷体" panose="02010609060101010101" charset="-122"/>
              <a:ea typeface="楷体" panose="02010609060101010101" charset="-122"/>
              <a:cs typeface="楷体" panose="02010609060101010101" charset="-122"/>
            </a:endParaRPr>
          </a:p>
        </p:txBody>
      </p:sp>
      <p:pic>
        <p:nvPicPr>
          <p:cNvPr id="5" name="图片 4" descr="实脉"/>
          <p:cNvPicPr>
            <a:picLocks noChangeAspect="1"/>
          </p:cNvPicPr>
          <p:nvPr/>
        </p:nvPicPr>
        <p:blipFill>
          <a:blip r:embed="rId1"/>
          <a:stretch>
            <a:fillRect/>
          </a:stretch>
        </p:blipFill>
        <p:spPr>
          <a:xfrm>
            <a:off x="5003800" y="981075"/>
            <a:ext cx="3430270" cy="58585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t>治疗</a:t>
            </a:r>
            <a:r>
              <a:rPr lang="en-US" altLang="zh-CN"/>
              <a:t>	</a:t>
            </a:r>
            <a:endParaRPr lang="zh-CN" altLang="en-US" sz="2800"/>
          </a:p>
        </p:txBody>
      </p:sp>
      <p:sp>
        <p:nvSpPr>
          <p:cNvPr id="3" name="内容占位符 2"/>
          <p:cNvSpPr>
            <a:spLocks noGrp="1"/>
          </p:cNvSpPr>
          <p:nvPr>
            <p:ph idx="1"/>
          </p:nvPr>
        </p:nvSpPr>
        <p:spPr>
          <a:xfrm>
            <a:off x="457200" y="1268730"/>
            <a:ext cx="8229600" cy="5629910"/>
          </a:xfrm>
        </p:spPr>
        <p:txBody>
          <a:bodyPr/>
          <a:p>
            <a:pPr marL="0" indent="0">
              <a:buNone/>
            </a:pPr>
            <a:r>
              <a:rPr lang="zh-CN" altLang="en-US" sz="2400" b="1">
                <a:latin typeface="楷体" panose="02010609060101010101" charset="-122"/>
                <a:ea typeface="楷体" panose="02010609060101010101" charset="-122"/>
              </a:rPr>
              <a:t>外用：</a:t>
            </a:r>
            <a:r>
              <a:rPr lang="zh-CN" altLang="en-US" sz="2000">
                <a:latin typeface="楷体" panose="02010609060101010101" charset="-122"/>
                <a:ea typeface="楷体" panose="02010609060101010101" charset="-122"/>
              </a:rPr>
              <a:t>通过良性的物理刺激可疏通脏腑经络的气血，以达到阴阳平衡的功效；</a:t>
            </a:r>
            <a:endParaRPr lang="zh-CN" altLang="en-US" sz="2400">
              <a:latin typeface="楷体" panose="02010609060101010101" charset="-122"/>
              <a:ea typeface="楷体" panose="02010609060101010101" charset="-122"/>
            </a:endParaRPr>
          </a:p>
          <a:p>
            <a:pPr lvl="1"/>
            <a:r>
              <a:rPr lang="zh-CN" altLang="en-US" sz="2000">
                <a:latin typeface="楷体" panose="02010609060101010101" charset="-122"/>
                <a:ea typeface="楷体" panose="02010609060101010101" charset="-122"/>
              </a:rPr>
              <a:t>针灸：针刺和艾灸</a:t>
            </a:r>
            <a:endParaRPr lang="zh-CN" altLang="en-US" sz="2000">
              <a:latin typeface="楷体" panose="02010609060101010101" charset="-122"/>
              <a:ea typeface="楷体" panose="02010609060101010101" charset="-122"/>
            </a:endParaRPr>
          </a:p>
          <a:p>
            <a:pPr lvl="1"/>
            <a:r>
              <a:rPr lang="zh-CN" altLang="en-US" sz="2000">
                <a:latin typeface="楷体" panose="02010609060101010101" charset="-122"/>
                <a:ea typeface="楷体" panose="02010609060101010101" charset="-122"/>
              </a:rPr>
              <a:t>拔罐</a:t>
            </a:r>
            <a:endParaRPr lang="zh-CN" altLang="en-US" sz="2000">
              <a:latin typeface="楷体" panose="02010609060101010101" charset="-122"/>
              <a:ea typeface="楷体" panose="02010609060101010101" charset="-122"/>
            </a:endParaRPr>
          </a:p>
          <a:p>
            <a:pPr lvl="1"/>
            <a:r>
              <a:rPr lang="zh-CN" altLang="en-US" sz="2000">
                <a:latin typeface="楷体" panose="02010609060101010101" charset="-122"/>
                <a:ea typeface="楷体" panose="02010609060101010101" charset="-122"/>
              </a:rPr>
              <a:t>推拿</a:t>
            </a:r>
            <a:endParaRPr lang="zh-CN" altLang="en-US" sz="2000">
              <a:latin typeface="楷体" panose="02010609060101010101" charset="-122"/>
              <a:ea typeface="楷体" panose="02010609060101010101" charset="-122"/>
            </a:endParaRPr>
          </a:p>
          <a:p>
            <a:pPr marL="0" indent="0">
              <a:buNone/>
            </a:pPr>
            <a:r>
              <a:rPr lang="zh-CN" altLang="en-US" sz="2400" b="1">
                <a:latin typeface="楷体" panose="02010609060101010101" charset="-122"/>
                <a:ea typeface="楷体" panose="02010609060101010101" charset="-122"/>
              </a:rPr>
              <a:t>内用：</a:t>
            </a:r>
            <a:r>
              <a:rPr lang="zh-CN" altLang="en-US" sz="2000">
                <a:latin typeface="楷体" panose="02010609060101010101" charset="-122"/>
                <a:ea typeface="楷体" panose="02010609060101010101" charset="-122"/>
              </a:rPr>
              <a:t>将中草药的性味、归经，以君、臣、佐、使进行配伍组方，可以水煎内服或者加工成丸、散、颗粒剂、膏方后服用</a:t>
            </a:r>
            <a:endParaRPr lang="zh-CN" altLang="en-US" sz="2000">
              <a:latin typeface="楷体" panose="02010609060101010101" charset="-122"/>
              <a:ea typeface="楷体" panose="02010609060101010101" charset="-122"/>
            </a:endParaRPr>
          </a:p>
          <a:p>
            <a:pPr marL="0" indent="0">
              <a:buNone/>
            </a:pPr>
            <a:endParaRPr lang="zh-CN" altLang="en-US" sz="2000">
              <a:latin typeface="楷体" panose="02010609060101010101" charset="-122"/>
              <a:ea typeface="楷体" panose="02010609060101010101" charset="-122"/>
            </a:endParaRPr>
          </a:p>
          <a:p>
            <a:pPr marL="0" indent="0">
              <a:buNone/>
            </a:pPr>
            <a:r>
              <a:rPr lang="zh-CN" altLang="en-US" sz="2000">
                <a:latin typeface="楷体" panose="02010609060101010101" charset="-122"/>
                <a:ea typeface="楷体" panose="02010609060101010101" charset="-122"/>
              </a:rPr>
              <a:t>在</a:t>
            </a:r>
            <a:r>
              <a:rPr lang="zh-CN" altLang="en-US" sz="2000">
                <a:latin typeface="楷体" panose="02010609060101010101" charset="-122"/>
                <a:ea typeface="楷体" panose="02010609060101010101" charset="-122"/>
              </a:rPr>
              <a:t>治疗疗法上</a:t>
            </a:r>
            <a:r>
              <a:rPr lang="zh-CN" altLang="en-US" sz="2000">
                <a:latin typeface="楷体" panose="02010609060101010101" charset="-122"/>
                <a:ea typeface="楷体" panose="02010609060101010101" charset="-122"/>
              </a:rPr>
              <a:t>有中医八法，包括汗、吐、下、和、温、清、补、消</a:t>
            </a:r>
            <a:endParaRPr lang="zh-CN" altLang="en-US" sz="2000">
              <a:latin typeface="楷体" panose="02010609060101010101" charset="-122"/>
              <a:ea typeface="楷体" panose="02010609060101010101" charset="-122"/>
            </a:endParaRPr>
          </a:p>
          <a:p>
            <a:pPr marL="0" indent="0">
              <a:buNone/>
            </a:pPr>
            <a:endParaRPr lang="zh-CN" altLang="en-US" sz="2000">
              <a:latin typeface="楷体" panose="02010609060101010101" charset="-122"/>
              <a:ea typeface="楷体" panose="02010609060101010101" charset="-122"/>
            </a:endParaRPr>
          </a:p>
          <a:p>
            <a:pPr marL="0" indent="0">
              <a:buNone/>
            </a:pPr>
            <a:r>
              <a:rPr lang="zh-CN" altLang="en-US" sz="2000">
                <a:latin typeface="楷体" panose="02010609060101010101" charset="-122"/>
                <a:ea typeface="楷体" panose="02010609060101010101" charset="-122"/>
              </a:rPr>
              <a:t>相比西医中医的</a:t>
            </a:r>
            <a:r>
              <a:rPr lang="zh-CN" altLang="en-US" sz="2000">
                <a:latin typeface="楷体" panose="02010609060101010101" charset="-122"/>
                <a:ea typeface="楷体" panose="02010609060101010101" charset="-122"/>
              </a:rPr>
              <a:t>优势：</a:t>
            </a:r>
            <a:endParaRPr lang="zh-CN" altLang="en-US" sz="2000">
              <a:latin typeface="楷体" panose="02010609060101010101" charset="-122"/>
              <a:ea typeface="楷体" panose="02010609060101010101" charset="-122"/>
            </a:endParaRPr>
          </a:p>
          <a:p>
            <a:pPr marL="0" indent="0">
              <a:buNone/>
            </a:pPr>
            <a:r>
              <a:rPr lang="en-US" altLang="zh-CN" sz="2000">
                <a:latin typeface="楷体" panose="02010609060101010101" charset="-122"/>
                <a:ea typeface="楷体" panose="02010609060101010101" charset="-122"/>
              </a:rPr>
              <a:t>1</a:t>
            </a:r>
            <a:r>
              <a:rPr lang="zh-CN" altLang="en-US" sz="2000">
                <a:latin typeface="楷体" panose="02010609060101010101" charset="-122"/>
                <a:ea typeface="楷体" panose="02010609060101010101" charset="-122"/>
              </a:rPr>
              <a:t>、中药源自自然与人类的消化系统兼容性</a:t>
            </a:r>
            <a:r>
              <a:rPr lang="zh-CN" altLang="en-US" sz="2000">
                <a:latin typeface="楷体" panose="02010609060101010101" charset="-122"/>
                <a:ea typeface="楷体" panose="02010609060101010101" charset="-122"/>
              </a:rPr>
              <a:t>好，</a:t>
            </a:r>
            <a:endParaRPr lang="zh-CN" altLang="en-US" sz="2000">
              <a:latin typeface="楷体" panose="02010609060101010101" charset="-122"/>
              <a:ea typeface="楷体" panose="02010609060101010101" charset="-122"/>
            </a:endParaRPr>
          </a:p>
          <a:p>
            <a:pPr marL="0" indent="0">
              <a:buNone/>
            </a:pPr>
            <a:r>
              <a:rPr lang="zh-CN" altLang="en-US" sz="2000">
                <a:latin typeface="楷体" panose="02010609060101010101" charset="-122"/>
                <a:ea typeface="楷体" panose="02010609060101010101" charset="-122"/>
              </a:rPr>
              <a:t> </a:t>
            </a:r>
            <a:r>
              <a:rPr lang="en-US" altLang="zh-CN" sz="2000">
                <a:latin typeface="楷体" panose="02010609060101010101" charset="-122"/>
                <a:ea typeface="楷体" panose="02010609060101010101" charset="-122"/>
              </a:rPr>
              <a:t>  </a:t>
            </a:r>
            <a:r>
              <a:rPr lang="zh-CN" altLang="en-US" sz="2000">
                <a:latin typeface="楷体" panose="02010609060101010101" charset="-122"/>
                <a:ea typeface="楷体" panose="02010609060101010101" charset="-122"/>
              </a:rPr>
              <a:t>西药为化学提取合成</a:t>
            </a:r>
            <a:r>
              <a:rPr lang="zh-CN" altLang="en-US" sz="2000">
                <a:latin typeface="楷体" panose="02010609060101010101" charset="-122"/>
                <a:ea typeface="楷体" panose="02010609060101010101" charset="-122"/>
                <a:sym typeface="+mn-ea"/>
              </a:rPr>
              <a:t>与人类的消化系统兼容性</a:t>
            </a:r>
            <a:r>
              <a:rPr lang="zh-CN" altLang="en-US" sz="2000">
                <a:latin typeface="楷体" panose="02010609060101010101" charset="-122"/>
                <a:ea typeface="楷体" panose="02010609060101010101" charset="-122"/>
                <a:sym typeface="+mn-ea"/>
              </a:rPr>
              <a:t>待定</a:t>
            </a:r>
            <a:endParaRPr lang="zh-CN" altLang="en-US" sz="2000">
              <a:latin typeface="楷体" panose="02010609060101010101" charset="-122"/>
              <a:ea typeface="楷体" panose="02010609060101010101" charset="-122"/>
              <a:sym typeface="+mn-ea"/>
            </a:endParaRPr>
          </a:p>
          <a:p>
            <a:pPr marL="0" indent="0">
              <a:buNone/>
            </a:pPr>
            <a:r>
              <a:rPr lang="en-US" altLang="zh-CN" sz="2000">
                <a:latin typeface="楷体" panose="02010609060101010101" charset="-122"/>
                <a:ea typeface="楷体" panose="02010609060101010101" charset="-122"/>
                <a:sym typeface="+mn-ea"/>
              </a:rPr>
              <a:t>2</a:t>
            </a:r>
            <a:r>
              <a:rPr lang="zh-CN" altLang="en-US" sz="2000">
                <a:latin typeface="楷体" panose="02010609060101010101" charset="-122"/>
                <a:ea typeface="楷体" panose="02010609060101010101" charset="-122"/>
                <a:sym typeface="+mn-ea"/>
              </a:rPr>
              <a:t>、中药天生就是靶向药，可以直达</a:t>
            </a:r>
            <a:r>
              <a:rPr lang="zh-CN" altLang="en-US" sz="2000">
                <a:latin typeface="楷体" panose="02010609060101010101" charset="-122"/>
                <a:ea typeface="楷体" panose="02010609060101010101" charset="-122"/>
                <a:sym typeface="+mn-ea"/>
              </a:rPr>
              <a:t>患处</a:t>
            </a:r>
            <a:endParaRPr lang="zh-CN" altLang="en-US" sz="2000">
              <a:latin typeface="楷体" panose="02010609060101010101" charset="-122"/>
              <a:ea typeface="楷体" panose="02010609060101010101" charset="-122"/>
              <a:sym typeface="+mn-ea"/>
            </a:endParaRPr>
          </a:p>
          <a:p>
            <a:pPr marL="0" indent="0">
              <a:buNone/>
            </a:pPr>
            <a:r>
              <a:rPr lang="en-US" altLang="zh-CN" sz="2000">
                <a:latin typeface="楷体" panose="02010609060101010101" charset="-122"/>
                <a:ea typeface="楷体" panose="02010609060101010101" charset="-122"/>
                <a:sym typeface="+mn-ea"/>
              </a:rPr>
              <a:t>3</a:t>
            </a:r>
            <a:r>
              <a:rPr lang="zh-CN" altLang="en-US" sz="2000">
                <a:latin typeface="楷体" panose="02010609060101010101" charset="-122"/>
                <a:ea typeface="楷体" panose="02010609060101010101" charset="-122"/>
                <a:sym typeface="+mn-ea"/>
              </a:rPr>
              <a:t>、</a:t>
            </a:r>
            <a:r>
              <a:rPr lang="zh-CN" altLang="en-US" sz="2000">
                <a:latin typeface="楷体" panose="02010609060101010101" charset="-122"/>
                <a:ea typeface="楷体" panose="02010609060101010101" charset="-122"/>
                <a:sym typeface="+mn-ea"/>
              </a:rPr>
              <a:t>五脏六腑全局</a:t>
            </a:r>
            <a:r>
              <a:rPr lang="zh-CN" altLang="en-US" sz="2000">
                <a:latin typeface="楷体" panose="02010609060101010101" charset="-122"/>
                <a:ea typeface="楷体" panose="02010609060101010101" charset="-122"/>
                <a:sym typeface="+mn-ea"/>
              </a:rPr>
              <a:t>考虑、</a:t>
            </a:r>
            <a:endParaRPr lang="zh-CN" altLang="en-US" sz="2000">
              <a:latin typeface="楷体" panose="02010609060101010101" charset="-122"/>
              <a:ea typeface="楷体" panose="02010609060101010101"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t>治疗</a:t>
            </a:r>
            <a:r>
              <a:rPr lang="en-US" altLang="zh-CN"/>
              <a:t>	</a:t>
            </a:r>
            <a:endParaRPr lang="zh-CN" altLang="en-US" sz="2800"/>
          </a:p>
        </p:txBody>
      </p:sp>
      <p:sp>
        <p:nvSpPr>
          <p:cNvPr id="3" name="内容占位符 2"/>
          <p:cNvSpPr>
            <a:spLocks noGrp="1"/>
          </p:cNvSpPr>
          <p:nvPr>
            <p:ph idx="1"/>
          </p:nvPr>
        </p:nvSpPr>
        <p:spPr>
          <a:xfrm>
            <a:off x="457200" y="1268730"/>
            <a:ext cx="8229600" cy="5629910"/>
          </a:xfrm>
        </p:spPr>
        <p:txBody>
          <a:bodyPr/>
          <a:p>
            <a:pPr marL="0" indent="0">
              <a:buNone/>
            </a:pPr>
            <a:r>
              <a:rPr lang="zh-CN" altLang="en-US" sz="2000">
                <a:latin typeface="楷体" panose="02010609060101010101" charset="-122"/>
                <a:ea typeface="楷体" panose="02010609060101010101" charset="-122"/>
              </a:rPr>
              <a:t>相比西医中医的</a:t>
            </a:r>
            <a:r>
              <a:rPr lang="zh-CN" altLang="en-US" sz="2000">
                <a:latin typeface="楷体" panose="02010609060101010101" charset="-122"/>
                <a:ea typeface="楷体" panose="02010609060101010101" charset="-122"/>
              </a:rPr>
              <a:t>优势：</a:t>
            </a:r>
            <a:endParaRPr lang="zh-CN" altLang="en-US" sz="2000">
              <a:latin typeface="楷体" panose="02010609060101010101" charset="-122"/>
              <a:ea typeface="楷体" panose="02010609060101010101" charset="-122"/>
            </a:endParaRPr>
          </a:p>
          <a:p>
            <a:pPr marL="0" indent="0">
              <a:buNone/>
            </a:pPr>
            <a:r>
              <a:rPr lang="en-US" altLang="zh-CN" sz="2000">
                <a:latin typeface="楷体" panose="02010609060101010101" charset="-122"/>
                <a:ea typeface="楷体" panose="02010609060101010101" charset="-122"/>
              </a:rPr>
              <a:t>1</a:t>
            </a:r>
            <a:r>
              <a:rPr lang="zh-CN" altLang="en-US" sz="2000">
                <a:latin typeface="楷体" panose="02010609060101010101" charset="-122"/>
                <a:ea typeface="楷体" panose="02010609060101010101" charset="-122"/>
              </a:rPr>
              <a:t>、中药源自自然与人类的消化系统兼容性好，副作用</a:t>
            </a:r>
            <a:r>
              <a:rPr lang="zh-CN" altLang="en-US" sz="2000">
                <a:latin typeface="楷体" panose="02010609060101010101" charset="-122"/>
                <a:ea typeface="楷体" panose="02010609060101010101" charset="-122"/>
              </a:rPr>
              <a:t>小</a:t>
            </a:r>
            <a:endParaRPr lang="zh-CN" altLang="en-US" sz="2000">
              <a:latin typeface="楷体" panose="02010609060101010101" charset="-122"/>
              <a:ea typeface="楷体" panose="02010609060101010101" charset="-122"/>
            </a:endParaRPr>
          </a:p>
          <a:p>
            <a:pPr marL="0" indent="0">
              <a:buNone/>
            </a:pPr>
            <a:r>
              <a:rPr lang="zh-CN" altLang="en-US" sz="2000">
                <a:latin typeface="楷体" panose="02010609060101010101" charset="-122"/>
                <a:ea typeface="楷体" panose="02010609060101010101" charset="-122"/>
              </a:rPr>
              <a:t> </a:t>
            </a:r>
            <a:r>
              <a:rPr lang="en-US" altLang="zh-CN" sz="2000">
                <a:latin typeface="楷体" panose="02010609060101010101" charset="-122"/>
                <a:ea typeface="楷体" panose="02010609060101010101" charset="-122"/>
              </a:rPr>
              <a:t>  </a:t>
            </a:r>
            <a:r>
              <a:rPr lang="zh-CN" altLang="en-US" sz="2000">
                <a:latin typeface="楷体" panose="02010609060101010101" charset="-122"/>
                <a:ea typeface="楷体" panose="02010609060101010101" charset="-122"/>
              </a:rPr>
              <a:t>西药为化学提取合成</a:t>
            </a:r>
            <a:r>
              <a:rPr lang="zh-CN" altLang="en-US" sz="2000">
                <a:latin typeface="楷体" panose="02010609060101010101" charset="-122"/>
                <a:ea typeface="楷体" panose="02010609060101010101" charset="-122"/>
                <a:sym typeface="+mn-ea"/>
              </a:rPr>
              <a:t>与人类的消化系统兼容性待定，副作用</a:t>
            </a:r>
            <a:r>
              <a:rPr lang="zh-CN" altLang="en-US" sz="2000">
                <a:latin typeface="楷体" panose="02010609060101010101" charset="-122"/>
                <a:ea typeface="楷体" panose="02010609060101010101" charset="-122"/>
                <a:sym typeface="+mn-ea"/>
              </a:rPr>
              <a:t>大</a:t>
            </a:r>
            <a:endParaRPr lang="zh-CN" altLang="en-US" sz="2000">
              <a:latin typeface="楷体" panose="02010609060101010101" charset="-122"/>
              <a:ea typeface="楷体" panose="02010609060101010101" charset="-122"/>
              <a:sym typeface="+mn-ea"/>
            </a:endParaRPr>
          </a:p>
          <a:p>
            <a:pPr marL="0" indent="0">
              <a:buNone/>
            </a:pPr>
            <a:r>
              <a:rPr lang="en-US" altLang="zh-CN" sz="2000">
                <a:latin typeface="楷体" panose="02010609060101010101" charset="-122"/>
                <a:ea typeface="楷体" panose="02010609060101010101" charset="-122"/>
                <a:sym typeface="+mn-ea"/>
              </a:rPr>
              <a:t>2</a:t>
            </a:r>
            <a:r>
              <a:rPr lang="zh-CN" altLang="en-US" sz="2000">
                <a:latin typeface="楷体" panose="02010609060101010101" charset="-122"/>
                <a:ea typeface="楷体" panose="02010609060101010101" charset="-122"/>
                <a:sym typeface="+mn-ea"/>
              </a:rPr>
              <a:t>、中药天生就是靶向药，可以直达</a:t>
            </a:r>
            <a:r>
              <a:rPr lang="zh-CN" altLang="en-US" sz="2000">
                <a:latin typeface="楷体" panose="02010609060101010101" charset="-122"/>
                <a:ea typeface="楷体" panose="02010609060101010101" charset="-122"/>
                <a:sym typeface="+mn-ea"/>
              </a:rPr>
              <a:t>患处</a:t>
            </a:r>
            <a:endParaRPr lang="zh-CN" altLang="en-US" sz="2000">
              <a:latin typeface="楷体" panose="02010609060101010101" charset="-122"/>
              <a:ea typeface="楷体" panose="02010609060101010101" charset="-122"/>
              <a:sym typeface="+mn-ea"/>
            </a:endParaRPr>
          </a:p>
          <a:p>
            <a:pPr marL="0" indent="0">
              <a:buNone/>
            </a:pPr>
            <a:r>
              <a:rPr lang="en-US" altLang="zh-CN" sz="2000">
                <a:latin typeface="楷体" panose="02010609060101010101" charset="-122"/>
                <a:ea typeface="楷体" panose="02010609060101010101" charset="-122"/>
                <a:sym typeface="+mn-ea"/>
              </a:rPr>
              <a:t>3</a:t>
            </a:r>
            <a:r>
              <a:rPr lang="zh-CN" altLang="en-US" sz="2000">
                <a:latin typeface="楷体" panose="02010609060101010101" charset="-122"/>
                <a:ea typeface="楷体" panose="02010609060101010101" charset="-122"/>
                <a:sym typeface="+mn-ea"/>
              </a:rPr>
              <a:t>、</a:t>
            </a:r>
            <a:r>
              <a:rPr lang="zh-CN" altLang="en-US" sz="2000">
                <a:latin typeface="楷体" panose="02010609060101010101" charset="-122"/>
                <a:ea typeface="楷体" panose="02010609060101010101" charset="-122"/>
                <a:sym typeface="+mn-ea"/>
              </a:rPr>
              <a:t>五脏六腑全局</a:t>
            </a:r>
            <a:r>
              <a:rPr lang="zh-CN" altLang="en-US" sz="2000">
                <a:latin typeface="楷体" panose="02010609060101010101" charset="-122"/>
                <a:ea typeface="楷体" panose="02010609060101010101" charset="-122"/>
                <a:sym typeface="+mn-ea"/>
              </a:rPr>
              <a:t>考虑、</a:t>
            </a:r>
            <a:endParaRPr lang="zh-CN" altLang="en-US" sz="2000">
              <a:latin typeface="楷体" panose="02010609060101010101" charset="-122"/>
              <a:ea typeface="楷体" panose="02010609060101010101" charset="-122"/>
              <a:sym typeface="+mn-ea"/>
            </a:endParaRPr>
          </a:p>
        </p:txBody>
      </p:sp>
      <p:pic>
        <p:nvPicPr>
          <p:cNvPr id="4" name="图片 3"/>
          <p:cNvPicPr>
            <a:picLocks noChangeAspect="1"/>
          </p:cNvPicPr>
          <p:nvPr/>
        </p:nvPicPr>
        <p:blipFill>
          <a:blip r:embed="rId1"/>
          <a:stretch>
            <a:fillRect/>
          </a:stretch>
        </p:blipFill>
        <p:spPr>
          <a:xfrm>
            <a:off x="1043305" y="3141345"/>
            <a:ext cx="2740660" cy="3553460"/>
          </a:xfrm>
          <a:prstGeom prst="rect">
            <a:avLst/>
          </a:prstGeom>
        </p:spPr>
      </p:pic>
      <p:pic>
        <p:nvPicPr>
          <p:cNvPr id="5" name="图片 4"/>
          <p:cNvPicPr>
            <a:picLocks noChangeAspect="1"/>
          </p:cNvPicPr>
          <p:nvPr/>
        </p:nvPicPr>
        <p:blipFill>
          <a:blip r:embed="rId2"/>
          <a:stretch>
            <a:fillRect/>
          </a:stretch>
        </p:blipFill>
        <p:spPr>
          <a:xfrm>
            <a:off x="4499610" y="3141345"/>
            <a:ext cx="2574925" cy="35515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t>治疗</a:t>
            </a:r>
            <a:r>
              <a:rPr lang="en-US" altLang="zh-CN"/>
              <a:t>	</a:t>
            </a:r>
            <a:endParaRPr lang="zh-CN" altLang="en-US" sz="2800"/>
          </a:p>
        </p:txBody>
      </p:sp>
      <p:sp>
        <p:nvSpPr>
          <p:cNvPr id="3" name="内容占位符 2"/>
          <p:cNvSpPr>
            <a:spLocks noGrp="1"/>
          </p:cNvSpPr>
          <p:nvPr>
            <p:ph idx="1"/>
          </p:nvPr>
        </p:nvSpPr>
        <p:spPr>
          <a:xfrm>
            <a:off x="457200" y="1268730"/>
            <a:ext cx="8229600" cy="5629910"/>
          </a:xfrm>
        </p:spPr>
        <p:txBody>
          <a:bodyPr/>
          <a:p>
            <a:pPr marL="0" indent="0">
              <a:buNone/>
            </a:pPr>
            <a:r>
              <a:rPr lang="zh-CN" altLang="en-US" sz="2000">
                <a:latin typeface="楷体" panose="02010609060101010101" charset="-122"/>
                <a:ea typeface="楷体" panose="02010609060101010101" charset="-122"/>
              </a:rPr>
              <a:t>相比西医中医的</a:t>
            </a:r>
            <a:r>
              <a:rPr lang="zh-CN" altLang="en-US" sz="2000">
                <a:latin typeface="楷体" panose="02010609060101010101" charset="-122"/>
                <a:ea typeface="楷体" panose="02010609060101010101" charset="-122"/>
              </a:rPr>
              <a:t>优势：</a:t>
            </a:r>
            <a:endParaRPr lang="zh-CN" altLang="en-US" sz="2000">
              <a:latin typeface="楷体" panose="02010609060101010101" charset="-122"/>
              <a:ea typeface="楷体" panose="02010609060101010101" charset="-122"/>
            </a:endParaRPr>
          </a:p>
          <a:p>
            <a:pPr marL="0" indent="0">
              <a:buNone/>
            </a:pPr>
            <a:r>
              <a:rPr lang="en-US" altLang="zh-CN" sz="2000">
                <a:latin typeface="楷体" panose="02010609060101010101" charset="-122"/>
                <a:ea typeface="楷体" panose="02010609060101010101" charset="-122"/>
              </a:rPr>
              <a:t>1</a:t>
            </a:r>
            <a:r>
              <a:rPr lang="zh-CN" altLang="en-US" sz="2000">
                <a:latin typeface="楷体" panose="02010609060101010101" charset="-122"/>
                <a:ea typeface="楷体" panose="02010609060101010101" charset="-122"/>
              </a:rPr>
              <a:t>、中药源自自然与人类的消化系统兼容性好，副作用</a:t>
            </a:r>
            <a:r>
              <a:rPr lang="zh-CN" altLang="en-US" sz="2000">
                <a:latin typeface="楷体" panose="02010609060101010101" charset="-122"/>
                <a:ea typeface="楷体" panose="02010609060101010101" charset="-122"/>
              </a:rPr>
              <a:t>小</a:t>
            </a:r>
            <a:endParaRPr lang="zh-CN" altLang="en-US" sz="2000">
              <a:latin typeface="楷体" panose="02010609060101010101" charset="-122"/>
              <a:ea typeface="楷体" panose="02010609060101010101" charset="-122"/>
            </a:endParaRPr>
          </a:p>
          <a:p>
            <a:pPr marL="0" indent="0">
              <a:buNone/>
            </a:pPr>
            <a:r>
              <a:rPr lang="zh-CN" altLang="en-US" sz="2000">
                <a:latin typeface="楷体" panose="02010609060101010101" charset="-122"/>
                <a:ea typeface="楷体" panose="02010609060101010101" charset="-122"/>
              </a:rPr>
              <a:t> </a:t>
            </a:r>
            <a:r>
              <a:rPr lang="en-US" altLang="zh-CN" sz="2000">
                <a:latin typeface="楷体" panose="02010609060101010101" charset="-122"/>
                <a:ea typeface="楷体" panose="02010609060101010101" charset="-122"/>
              </a:rPr>
              <a:t>  </a:t>
            </a:r>
            <a:r>
              <a:rPr lang="zh-CN" altLang="en-US" sz="2000">
                <a:latin typeface="楷体" panose="02010609060101010101" charset="-122"/>
                <a:ea typeface="楷体" panose="02010609060101010101" charset="-122"/>
              </a:rPr>
              <a:t>西药为化学提取合成</a:t>
            </a:r>
            <a:r>
              <a:rPr lang="zh-CN" altLang="en-US" sz="2000">
                <a:latin typeface="楷体" panose="02010609060101010101" charset="-122"/>
                <a:ea typeface="楷体" panose="02010609060101010101" charset="-122"/>
                <a:sym typeface="+mn-ea"/>
              </a:rPr>
              <a:t>与人类的消化系统兼容性待定，副作用</a:t>
            </a:r>
            <a:r>
              <a:rPr lang="zh-CN" altLang="en-US" sz="2000">
                <a:latin typeface="楷体" panose="02010609060101010101" charset="-122"/>
                <a:ea typeface="楷体" panose="02010609060101010101" charset="-122"/>
                <a:sym typeface="+mn-ea"/>
              </a:rPr>
              <a:t>大</a:t>
            </a:r>
            <a:endParaRPr lang="zh-CN" altLang="en-US" sz="2000">
              <a:latin typeface="楷体" panose="02010609060101010101" charset="-122"/>
              <a:ea typeface="楷体" panose="02010609060101010101" charset="-122"/>
              <a:sym typeface="+mn-ea"/>
            </a:endParaRPr>
          </a:p>
          <a:p>
            <a:pPr marL="0" indent="0">
              <a:buNone/>
            </a:pPr>
            <a:r>
              <a:rPr lang="en-US" altLang="zh-CN" sz="2000">
                <a:latin typeface="楷体" panose="02010609060101010101" charset="-122"/>
                <a:ea typeface="楷体" panose="02010609060101010101" charset="-122"/>
                <a:sym typeface="+mn-ea"/>
              </a:rPr>
              <a:t>2</a:t>
            </a:r>
            <a:r>
              <a:rPr lang="zh-CN" altLang="en-US" sz="2000">
                <a:latin typeface="楷体" panose="02010609060101010101" charset="-122"/>
                <a:ea typeface="楷体" panose="02010609060101010101" charset="-122"/>
                <a:sym typeface="+mn-ea"/>
              </a:rPr>
              <a:t>、中药天生就是靶向药，可以直达</a:t>
            </a:r>
            <a:r>
              <a:rPr lang="zh-CN" altLang="en-US" sz="2000">
                <a:latin typeface="楷体" panose="02010609060101010101" charset="-122"/>
                <a:ea typeface="楷体" panose="02010609060101010101" charset="-122"/>
                <a:sym typeface="+mn-ea"/>
              </a:rPr>
              <a:t>患处</a:t>
            </a:r>
            <a:endParaRPr lang="zh-CN" altLang="en-US" sz="2000">
              <a:latin typeface="楷体" panose="02010609060101010101" charset="-122"/>
              <a:ea typeface="楷体" panose="02010609060101010101" charset="-122"/>
              <a:sym typeface="+mn-ea"/>
            </a:endParaRPr>
          </a:p>
          <a:p>
            <a:pPr marL="0" indent="0">
              <a:buNone/>
            </a:pPr>
            <a:r>
              <a:rPr lang="en-US" altLang="zh-CN" sz="2000">
                <a:latin typeface="楷体" panose="02010609060101010101" charset="-122"/>
                <a:ea typeface="楷体" panose="02010609060101010101" charset="-122"/>
                <a:sym typeface="+mn-ea"/>
              </a:rPr>
              <a:t>3</a:t>
            </a:r>
            <a:r>
              <a:rPr lang="zh-CN" altLang="en-US" sz="2000">
                <a:latin typeface="楷体" panose="02010609060101010101" charset="-122"/>
                <a:ea typeface="楷体" panose="02010609060101010101" charset="-122"/>
                <a:sym typeface="+mn-ea"/>
              </a:rPr>
              <a:t>、</a:t>
            </a:r>
            <a:r>
              <a:rPr lang="zh-CN" altLang="en-US" sz="2000">
                <a:latin typeface="楷体" panose="02010609060101010101" charset="-122"/>
                <a:ea typeface="楷体" panose="02010609060101010101" charset="-122"/>
                <a:sym typeface="+mn-ea"/>
              </a:rPr>
              <a:t>五脏六腑全局</a:t>
            </a:r>
            <a:r>
              <a:rPr lang="zh-CN" altLang="en-US" sz="2000">
                <a:latin typeface="楷体" panose="02010609060101010101" charset="-122"/>
                <a:ea typeface="楷体" panose="02010609060101010101" charset="-122"/>
                <a:sym typeface="+mn-ea"/>
              </a:rPr>
              <a:t>考虑、</a:t>
            </a:r>
            <a:endParaRPr lang="zh-CN" altLang="en-US" sz="2000">
              <a:latin typeface="楷体" panose="02010609060101010101" charset="-122"/>
              <a:ea typeface="楷体" panose="02010609060101010101"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t>禅易</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pic>
        <p:nvPicPr>
          <p:cNvPr id="8" name="图片 7" descr="微信图片_20230226131148"/>
          <p:cNvPicPr>
            <a:picLocks noChangeAspect="1"/>
          </p:cNvPicPr>
          <p:nvPr>
            <p:custDataLst>
              <p:tags r:id="rId1"/>
            </p:custDataLst>
          </p:nvPr>
        </p:nvPicPr>
        <p:blipFill>
          <a:blip r:embed="rId2"/>
          <a:stretch>
            <a:fillRect/>
          </a:stretch>
        </p:blipFill>
        <p:spPr>
          <a:xfrm>
            <a:off x="817245" y="2368550"/>
            <a:ext cx="4335780" cy="4305935"/>
          </a:xfrm>
          <a:prstGeom prst="rect">
            <a:avLst/>
          </a:prstGeom>
        </p:spPr>
      </p:pic>
      <p:pic>
        <p:nvPicPr>
          <p:cNvPr id="9" name="图片 8" descr="微信图片_20230226131154"/>
          <p:cNvPicPr>
            <a:picLocks noChangeAspect="1"/>
          </p:cNvPicPr>
          <p:nvPr>
            <p:custDataLst>
              <p:tags r:id="rId3"/>
            </p:custDataLst>
          </p:nvPr>
        </p:nvPicPr>
        <p:blipFill>
          <a:blip r:embed="rId4"/>
          <a:stretch>
            <a:fillRect/>
          </a:stretch>
        </p:blipFill>
        <p:spPr>
          <a:xfrm>
            <a:off x="5579745" y="2348865"/>
            <a:ext cx="2352040" cy="43256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2426970" cy="1143000"/>
          </a:xfrm>
        </p:spPr>
        <p:txBody>
          <a:bodyPr/>
          <a:p>
            <a:pPr algn="l"/>
            <a:r>
              <a:rPr lang="zh-CN" altLang="en-US">
                <a:latin typeface="楷体" panose="02010609060101010101" charset="-122"/>
                <a:ea typeface="楷体" panose="02010609060101010101" charset="-122"/>
              </a:rPr>
              <a:t>简介</a:t>
            </a:r>
            <a:r>
              <a:rPr lang="en-US" altLang="zh-CN"/>
              <a:t>	</a:t>
            </a:r>
            <a:endParaRPr lang="zh-CN" altLang="en-US" sz="2800"/>
          </a:p>
        </p:txBody>
      </p:sp>
      <p:sp>
        <p:nvSpPr>
          <p:cNvPr id="3" name="内容占位符 2"/>
          <p:cNvSpPr>
            <a:spLocks noGrp="1"/>
          </p:cNvSpPr>
          <p:nvPr>
            <p:ph idx="1"/>
          </p:nvPr>
        </p:nvSpPr>
        <p:spPr>
          <a:xfrm>
            <a:off x="457200" y="908685"/>
            <a:ext cx="8229600" cy="1727835"/>
          </a:xfrm>
        </p:spPr>
        <p:txBody>
          <a:bodyPr/>
          <a:p>
            <a:pPr marL="0" indent="0">
              <a:buNone/>
            </a:pPr>
            <a:endParaRPr lang="zh-CN" altLang="en-US" sz="2400"/>
          </a:p>
          <a:p>
            <a:r>
              <a:rPr lang="zh-CN" altLang="en-US" sz="2000"/>
              <a:t>心热肺压进小肠  小肠疑似大炉膛；</a:t>
            </a:r>
            <a:endParaRPr lang="zh-CN" altLang="en-US" sz="2000"/>
          </a:p>
          <a:p>
            <a:r>
              <a:rPr lang="zh-CN" altLang="en-US" sz="2000"/>
              <a:t>自用热能吸排物，预热还帮肾膀胱；</a:t>
            </a:r>
            <a:endParaRPr lang="zh-CN" altLang="en-US" sz="2000"/>
          </a:p>
          <a:p>
            <a:r>
              <a:rPr lang="zh-CN" altLang="en-US" sz="2000"/>
              <a:t>肾水督脉传脑袋，肾水膀胱送肝脏；</a:t>
            </a:r>
            <a:endParaRPr lang="zh-CN" altLang="en-US" sz="2000"/>
          </a:p>
          <a:p>
            <a:r>
              <a:rPr lang="zh-CN" altLang="en-US" sz="2000"/>
              <a:t>肝脏藏血脾统血，各司其职保健康</a:t>
            </a:r>
            <a:endParaRPr lang="zh-CN" altLang="en-US" sz="20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5" name="内容占位符 2"/>
          <p:cNvSpPr>
            <a:spLocks noGrp="1"/>
          </p:cNvSpPr>
          <p:nvPr/>
        </p:nvSpPr>
        <p:spPr>
          <a:xfrm>
            <a:off x="471805" y="2853055"/>
            <a:ext cx="8229600" cy="164401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None/>
            </a:pPr>
            <a:r>
              <a:rPr lang="zh-CN" altLang="en-US" sz="1600"/>
              <a:t>心脏是最热的，热气往上升，肺吸收空气把热气降下来，把心脏产生的热量压到小肠经里，所以人身体心脏和小肠是最热的，小肠前面是膀胱，后面是两个肾，喝的水先到胃里面然后被胃传到脾，脾吸收蒸腾就到肺，肺把水降到两个肾，通过小肠热能肾里的水会被加热，形成水谷精微构成的蒸气，蒸汽满了后会升腾，通过后背脊柱上的督脉到脑袋里，肾水容于脑，所以中医上有肾藏精，精生髓，脑为髓海，与下来的残余水由肾传输到膀胱，膀胱受小肠热的烘烤加上里面的水的增加达到一定成都就会产生压力就想</a:t>
            </a:r>
            <a:r>
              <a:rPr lang="zh-CN" altLang="en-US" sz="1600"/>
              <a:t>上厕所了</a:t>
            </a:r>
            <a:endParaRPr lang="zh-CN" altLang="en-US" sz="1600"/>
          </a:p>
        </p:txBody>
      </p:sp>
      <p:sp>
        <p:nvSpPr>
          <p:cNvPr id="6" name="文本框 5"/>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人体工作原理</a:t>
            </a:r>
            <a:endParaRPr lang="zh-CN" altLang="en-US" sz="2800"/>
          </a:p>
        </p:txBody>
      </p:sp>
      <p:graphicFrame>
        <p:nvGraphicFramePr>
          <p:cNvPr id="7" name="表格 6"/>
          <p:cNvGraphicFramePr/>
          <p:nvPr>
            <p:custDataLst>
              <p:tags r:id="rId1"/>
            </p:custDataLst>
          </p:nvPr>
        </p:nvGraphicFramePr>
        <p:xfrm>
          <a:off x="683260" y="4581525"/>
          <a:ext cx="7448550" cy="2194560"/>
        </p:xfrm>
        <a:graphic>
          <a:graphicData uri="http://schemas.openxmlformats.org/drawingml/2006/table">
            <a:tbl>
              <a:tblPr firstRow="1" bandRow="1">
                <a:tableStyleId>{5C22544A-7EE6-4342-B048-85BDC9FD1C3A}</a:tableStyleId>
              </a:tblPr>
              <a:tblGrid>
                <a:gridCol w="1489710"/>
                <a:gridCol w="1489710"/>
                <a:gridCol w="1489710"/>
                <a:gridCol w="1489710"/>
                <a:gridCol w="1489710"/>
              </a:tblGrid>
              <a:tr h="365760">
                <a:tc>
                  <a:txBody>
                    <a:bodyPr/>
                    <a:p>
                      <a:pPr>
                        <a:buNone/>
                      </a:pPr>
                      <a:r>
                        <a:rPr lang="zh-CN" altLang="en-US"/>
                        <a:t>五行</a:t>
                      </a:r>
                      <a:endParaRPr lang="zh-CN" altLang="en-US"/>
                    </a:p>
                  </a:txBody>
                  <a:tcPr/>
                </a:tc>
                <a:tc>
                  <a:txBody>
                    <a:bodyPr/>
                    <a:p>
                      <a:pPr>
                        <a:buNone/>
                      </a:pPr>
                      <a:r>
                        <a:rPr lang="zh-CN" altLang="en-US"/>
                        <a:t>五脏</a:t>
                      </a:r>
                      <a:endParaRPr lang="zh-CN" altLang="en-US"/>
                    </a:p>
                  </a:txBody>
                  <a:tcPr/>
                </a:tc>
                <a:tc>
                  <a:txBody>
                    <a:bodyPr/>
                    <a:p>
                      <a:pPr>
                        <a:buNone/>
                      </a:pPr>
                      <a:r>
                        <a:rPr lang="zh-CN" altLang="en-US"/>
                        <a:t>六腑</a:t>
                      </a:r>
                      <a:endParaRPr lang="zh-CN" altLang="en-US"/>
                    </a:p>
                  </a:txBody>
                  <a:tcPr/>
                </a:tc>
                <a:tc>
                  <a:txBody>
                    <a:bodyPr/>
                    <a:p>
                      <a:pPr>
                        <a:buNone/>
                      </a:pPr>
                      <a:r>
                        <a:rPr lang="zh-CN" altLang="en-US"/>
                        <a:t>五官</a:t>
                      </a:r>
                      <a:endParaRPr lang="zh-CN" altLang="en-US"/>
                    </a:p>
                  </a:txBody>
                  <a:tcPr/>
                </a:tc>
                <a:tc>
                  <a:txBody>
                    <a:bodyPr/>
                    <a:p>
                      <a:pPr>
                        <a:buNone/>
                      </a:pPr>
                      <a:r>
                        <a:rPr lang="zh-CN" altLang="en-US"/>
                        <a:t>五色</a:t>
                      </a:r>
                      <a:endParaRPr lang="zh-CN" altLang="en-US"/>
                    </a:p>
                  </a:txBody>
                  <a:tcPr/>
                </a:tc>
              </a:tr>
              <a:tr h="365760">
                <a:tc>
                  <a:txBody>
                    <a:bodyPr/>
                    <a:p>
                      <a:pPr>
                        <a:buNone/>
                      </a:pPr>
                      <a:r>
                        <a:rPr lang="zh-CN" altLang="en-US"/>
                        <a:t>火</a:t>
                      </a:r>
                      <a:endParaRPr lang="zh-CN" altLang="en-US"/>
                    </a:p>
                  </a:txBody>
                  <a:tcPr/>
                </a:tc>
                <a:tc>
                  <a:txBody>
                    <a:bodyPr/>
                    <a:p>
                      <a:pPr>
                        <a:buNone/>
                      </a:pPr>
                      <a:r>
                        <a:rPr lang="zh-CN" altLang="en-US"/>
                        <a:t>心</a:t>
                      </a:r>
                      <a:endParaRPr lang="zh-CN" altLang="en-US"/>
                    </a:p>
                  </a:txBody>
                  <a:tcPr/>
                </a:tc>
                <a:tc>
                  <a:txBody>
                    <a:bodyPr/>
                    <a:p>
                      <a:pPr>
                        <a:buNone/>
                      </a:pPr>
                      <a:r>
                        <a:rPr lang="zh-CN" altLang="en-US"/>
                        <a:t>小肠</a:t>
                      </a:r>
                      <a:endParaRPr lang="zh-CN" altLang="en-US"/>
                    </a:p>
                  </a:txBody>
                  <a:tcPr/>
                </a:tc>
                <a:tc>
                  <a:txBody>
                    <a:bodyPr/>
                    <a:p>
                      <a:pPr>
                        <a:buNone/>
                      </a:pPr>
                      <a:r>
                        <a:rPr lang="zh-CN" altLang="en-US"/>
                        <a:t>舌</a:t>
                      </a:r>
                      <a:endParaRPr lang="zh-CN" altLang="en-US"/>
                    </a:p>
                  </a:txBody>
                  <a:tcPr/>
                </a:tc>
                <a:tc>
                  <a:txBody>
                    <a:bodyPr/>
                    <a:p>
                      <a:pPr>
                        <a:buNone/>
                      </a:pPr>
                      <a:r>
                        <a:rPr lang="zh-CN" altLang="en-US"/>
                        <a:t>赤</a:t>
                      </a:r>
                      <a:endParaRPr lang="zh-CN" altLang="en-US"/>
                    </a:p>
                  </a:txBody>
                  <a:tcPr/>
                </a:tc>
              </a:tr>
              <a:tr h="365760">
                <a:tc>
                  <a:txBody>
                    <a:bodyPr/>
                    <a:p>
                      <a:pPr>
                        <a:buNone/>
                      </a:pPr>
                      <a:r>
                        <a:rPr lang="zh-CN" altLang="en-US"/>
                        <a:t>木</a:t>
                      </a:r>
                      <a:endParaRPr lang="zh-CN" altLang="en-US"/>
                    </a:p>
                  </a:txBody>
                  <a:tcPr/>
                </a:tc>
                <a:tc>
                  <a:txBody>
                    <a:bodyPr/>
                    <a:p>
                      <a:pPr>
                        <a:buNone/>
                      </a:pPr>
                      <a:r>
                        <a:rPr lang="zh-CN" altLang="en-US"/>
                        <a:t>肝</a:t>
                      </a:r>
                      <a:endParaRPr lang="zh-CN" altLang="en-US"/>
                    </a:p>
                  </a:txBody>
                  <a:tcPr/>
                </a:tc>
                <a:tc>
                  <a:txBody>
                    <a:bodyPr/>
                    <a:p>
                      <a:pPr>
                        <a:buNone/>
                      </a:pPr>
                      <a:r>
                        <a:rPr lang="zh-CN" altLang="en-US"/>
                        <a:t>胆</a:t>
                      </a:r>
                      <a:endParaRPr lang="zh-CN" altLang="en-US"/>
                    </a:p>
                  </a:txBody>
                  <a:tcPr/>
                </a:tc>
                <a:tc>
                  <a:txBody>
                    <a:bodyPr/>
                    <a:p>
                      <a:pPr>
                        <a:buNone/>
                      </a:pPr>
                      <a:r>
                        <a:rPr lang="zh-CN" altLang="en-US"/>
                        <a:t>目</a:t>
                      </a:r>
                      <a:endParaRPr lang="zh-CN" altLang="en-US"/>
                    </a:p>
                  </a:txBody>
                  <a:tcPr/>
                </a:tc>
                <a:tc>
                  <a:txBody>
                    <a:bodyPr/>
                    <a:p>
                      <a:pPr>
                        <a:buNone/>
                      </a:pPr>
                      <a:r>
                        <a:rPr lang="zh-CN" altLang="en-US"/>
                        <a:t>青</a:t>
                      </a:r>
                      <a:endParaRPr lang="zh-CN" altLang="en-US"/>
                    </a:p>
                  </a:txBody>
                  <a:tcPr/>
                </a:tc>
              </a:tr>
              <a:tr h="365760">
                <a:tc>
                  <a:txBody>
                    <a:bodyPr/>
                    <a:p>
                      <a:pPr>
                        <a:buNone/>
                      </a:pPr>
                      <a:r>
                        <a:rPr lang="zh-CN" altLang="en-US"/>
                        <a:t>土</a:t>
                      </a:r>
                      <a:endParaRPr lang="zh-CN" altLang="en-US"/>
                    </a:p>
                  </a:txBody>
                  <a:tcPr/>
                </a:tc>
                <a:tc>
                  <a:txBody>
                    <a:bodyPr/>
                    <a:p>
                      <a:pPr>
                        <a:buNone/>
                      </a:pPr>
                      <a:r>
                        <a:rPr lang="zh-CN" altLang="en-US"/>
                        <a:t>脾</a:t>
                      </a:r>
                      <a:endParaRPr lang="zh-CN" altLang="en-US"/>
                    </a:p>
                  </a:txBody>
                  <a:tcPr/>
                </a:tc>
                <a:tc>
                  <a:txBody>
                    <a:bodyPr/>
                    <a:p>
                      <a:pPr>
                        <a:buNone/>
                      </a:pPr>
                      <a:r>
                        <a:rPr lang="zh-CN" altLang="en-US"/>
                        <a:t>胃</a:t>
                      </a:r>
                      <a:endParaRPr lang="zh-CN" altLang="en-US"/>
                    </a:p>
                  </a:txBody>
                  <a:tcPr/>
                </a:tc>
                <a:tc>
                  <a:txBody>
                    <a:bodyPr/>
                    <a:p>
                      <a:pPr>
                        <a:buNone/>
                      </a:pPr>
                      <a:r>
                        <a:rPr lang="zh-CN" altLang="en-US"/>
                        <a:t>口</a:t>
                      </a:r>
                      <a:endParaRPr lang="zh-CN" altLang="en-US"/>
                    </a:p>
                  </a:txBody>
                  <a:tcPr/>
                </a:tc>
                <a:tc>
                  <a:txBody>
                    <a:bodyPr/>
                    <a:p>
                      <a:pPr>
                        <a:buNone/>
                      </a:pPr>
                      <a:r>
                        <a:rPr lang="zh-CN" altLang="en-US"/>
                        <a:t>黄</a:t>
                      </a:r>
                      <a:endParaRPr lang="zh-CN" altLang="en-US"/>
                    </a:p>
                  </a:txBody>
                  <a:tcPr/>
                </a:tc>
              </a:tr>
              <a:tr h="365760">
                <a:tc>
                  <a:txBody>
                    <a:bodyPr/>
                    <a:p>
                      <a:pPr>
                        <a:buNone/>
                      </a:pPr>
                      <a:r>
                        <a:rPr lang="zh-CN" altLang="en-US"/>
                        <a:t>金</a:t>
                      </a:r>
                      <a:endParaRPr lang="zh-CN" altLang="en-US"/>
                    </a:p>
                  </a:txBody>
                  <a:tcPr/>
                </a:tc>
                <a:tc>
                  <a:txBody>
                    <a:bodyPr/>
                    <a:p>
                      <a:pPr>
                        <a:buNone/>
                      </a:pPr>
                      <a:r>
                        <a:rPr lang="zh-CN" altLang="en-US"/>
                        <a:t>肺</a:t>
                      </a:r>
                      <a:endParaRPr lang="zh-CN" altLang="en-US"/>
                    </a:p>
                  </a:txBody>
                  <a:tcPr/>
                </a:tc>
                <a:tc>
                  <a:txBody>
                    <a:bodyPr/>
                    <a:p>
                      <a:pPr>
                        <a:buNone/>
                      </a:pPr>
                      <a:r>
                        <a:rPr lang="zh-CN" altLang="en-US"/>
                        <a:t>大肠</a:t>
                      </a:r>
                      <a:endParaRPr lang="zh-CN" altLang="en-US"/>
                    </a:p>
                  </a:txBody>
                  <a:tcPr/>
                </a:tc>
                <a:tc>
                  <a:txBody>
                    <a:bodyPr/>
                    <a:p>
                      <a:pPr>
                        <a:buNone/>
                      </a:pPr>
                      <a:r>
                        <a:rPr lang="zh-CN" altLang="en-US"/>
                        <a:t>鼻</a:t>
                      </a:r>
                      <a:endParaRPr lang="zh-CN" altLang="en-US"/>
                    </a:p>
                  </a:txBody>
                  <a:tcPr/>
                </a:tc>
                <a:tc>
                  <a:txBody>
                    <a:bodyPr/>
                    <a:p>
                      <a:pPr>
                        <a:buNone/>
                      </a:pPr>
                      <a:r>
                        <a:rPr lang="zh-CN" altLang="en-US"/>
                        <a:t>白</a:t>
                      </a:r>
                      <a:endParaRPr lang="zh-CN" altLang="en-US"/>
                    </a:p>
                  </a:txBody>
                  <a:tcPr/>
                </a:tc>
              </a:tr>
              <a:tr h="365760">
                <a:tc>
                  <a:txBody>
                    <a:bodyPr/>
                    <a:p>
                      <a:pPr>
                        <a:buNone/>
                      </a:pPr>
                      <a:r>
                        <a:rPr lang="zh-CN" altLang="en-US"/>
                        <a:t>水</a:t>
                      </a:r>
                      <a:endParaRPr lang="zh-CN" altLang="en-US"/>
                    </a:p>
                  </a:txBody>
                  <a:tcPr/>
                </a:tc>
                <a:tc>
                  <a:txBody>
                    <a:bodyPr/>
                    <a:p>
                      <a:pPr>
                        <a:buNone/>
                      </a:pPr>
                      <a:r>
                        <a:rPr lang="zh-CN" altLang="en-US"/>
                        <a:t>肾</a:t>
                      </a:r>
                      <a:endParaRPr lang="zh-CN" altLang="en-US"/>
                    </a:p>
                  </a:txBody>
                  <a:tcPr/>
                </a:tc>
                <a:tc>
                  <a:txBody>
                    <a:bodyPr/>
                    <a:p>
                      <a:pPr>
                        <a:buNone/>
                      </a:pPr>
                      <a:r>
                        <a:rPr lang="zh-CN" altLang="en-US"/>
                        <a:t>膀胱</a:t>
                      </a:r>
                      <a:endParaRPr lang="zh-CN" altLang="en-US"/>
                    </a:p>
                  </a:txBody>
                  <a:tcPr/>
                </a:tc>
                <a:tc>
                  <a:txBody>
                    <a:bodyPr/>
                    <a:p>
                      <a:pPr>
                        <a:buNone/>
                      </a:pPr>
                      <a:r>
                        <a:rPr lang="zh-CN" altLang="en-US"/>
                        <a:t>耳、</a:t>
                      </a:r>
                      <a:r>
                        <a:rPr lang="zh-CN" altLang="en-US"/>
                        <a:t>二阴</a:t>
                      </a:r>
                      <a:endParaRPr lang="zh-CN" altLang="en-US"/>
                    </a:p>
                  </a:txBody>
                  <a:tcPr/>
                </a:tc>
                <a:tc>
                  <a:txBody>
                    <a:bodyPr/>
                    <a:p>
                      <a:pPr>
                        <a:buNone/>
                      </a:pPr>
                      <a:r>
                        <a:rPr lang="zh-CN" altLang="en-US"/>
                        <a:t>黑</a:t>
                      </a:r>
                      <a:endParaRPr lang="zh-CN" altLang="en-US"/>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病从何处来</a:t>
            </a:r>
            <a:r>
              <a:rPr lang="en-US" altLang="zh-CN"/>
              <a:t>	</a:t>
            </a:r>
            <a:endParaRPr lang="zh-CN" altLang="en-US" sz="2800"/>
          </a:p>
        </p:txBody>
      </p:sp>
      <p:sp>
        <p:nvSpPr>
          <p:cNvPr id="3" name="内容占位符 2"/>
          <p:cNvSpPr>
            <a:spLocks noGrp="1"/>
          </p:cNvSpPr>
          <p:nvPr>
            <p:ph idx="1"/>
          </p:nvPr>
        </p:nvSpPr>
        <p:spPr>
          <a:xfrm>
            <a:off x="457200" y="1268730"/>
            <a:ext cx="8229600" cy="4038600"/>
          </a:xfrm>
        </p:spPr>
        <p:txBody>
          <a:bodyPr/>
          <a:p>
            <a:pPr marL="0" indent="0">
              <a:buNone/>
            </a:pPr>
            <a:endParaRPr lang="zh-CN" altLang="en-US" sz="2400"/>
          </a:p>
          <a:p>
            <a:r>
              <a:rPr lang="zh-CN" altLang="en-US" sz="2400" b="1">
                <a:latin typeface="楷体" panose="02010609060101010101" charset="-122"/>
                <a:ea typeface="楷体" panose="02010609060101010101" charset="-122"/>
                <a:cs typeface="楷体" panose="02010609060101010101" charset="-122"/>
              </a:rPr>
              <a:t>外感：</a:t>
            </a:r>
            <a:r>
              <a:rPr lang="zh-CN" altLang="en-US" sz="2400">
                <a:latin typeface="楷体" panose="02010609060101010101" charset="-122"/>
                <a:ea typeface="楷体" panose="02010609060101010101" charset="-122"/>
                <a:cs typeface="楷体" panose="02010609060101010101" charset="-122"/>
              </a:rPr>
              <a:t>风寒暑湿燥火，自然界这六种不同的气候</a:t>
            </a:r>
            <a:endParaRPr lang="zh-CN" altLang="en-US" sz="2400">
              <a:latin typeface="楷体" panose="02010609060101010101" charset="-122"/>
              <a:ea typeface="楷体" panose="02010609060101010101" charset="-122"/>
              <a:cs typeface="楷体" panose="02010609060101010101" charset="-122"/>
            </a:endParaRPr>
          </a:p>
          <a:p>
            <a:r>
              <a:rPr lang="zh-CN" altLang="en-US" sz="2400" b="1">
                <a:latin typeface="楷体" panose="02010609060101010101" charset="-122"/>
                <a:ea typeface="楷体" panose="02010609060101010101" charset="-122"/>
                <a:cs typeface="楷体" panose="02010609060101010101" charset="-122"/>
              </a:rPr>
              <a:t>内伤</a:t>
            </a:r>
            <a:endParaRPr lang="zh-CN" altLang="en-US" sz="2400" b="1">
              <a:latin typeface="楷体" panose="02010609060101010101" charset="-122"/>
              <a:ea typeface="楷体" panose="02010609060101010101" charset="-122"/>
              <a:cs typeface="楷体" panose="02010609060101010101" charset="-122"/>
            </a:endParaRPr>
          </a:p>
          <a:p>
            <a:pPr marL="457200" lvl="1" indent="0">
              <a:buNone/>
            </a:pPr>
            <a:r>
              <a:rPr lang="en-US" altLang="zh-CN" sz="2100">
                <a:latin typeface="楷体" panose="02010609060101010101" charset="-122"/>
                <a:ea typeface="楷体" panose="02010609060101010101" charset="-122"/>
                <a:cs typeface="楷体" panose="02010609060101010101" charset="-122"/>
              </a:rPr>
              <a:t>1</a:t>
            </a:r>
            <a:r>
              <a:rPr lang="zh-CN" altLang="en-US" sz="2100">
                <a:latin typeface="楷体" panose="02010609060101010101" charset="-122"/>
                <a:ea typeface="楷体" panose="02010609060101010101" charset="-122"/>
                <a:cs typeface="楷体" panose="02010609060101010101" charset="-122"/>
              </a:rPr>
              <a:t>）饮食作息</a:t>
            </a:r>
            <a:endParaRPr lang="zh-CN" altLang="en-US" sz="2100">
              <a:latin typeface="楷体" panose="02010609060101010101" charset="-122"/>
              <a:ea typeface="楷体" panose="02010609060101010101" charset="-122"/>
              <a:cs typeface="楷体" panose="02010609060101010101" charset="-122"/>
            </a:endParaRPr>
          </a:p>
          <a:p>
            <a:pPr marL="457200" lvl="1" indent="0">
              <a:buNone/>
            </a:pPr>
            <a:r>
              <a:rPr lang="en-US" altLang="zh-CN" sz="2100">
                <a:latin typeface="楷体" panose="02010609060101010101" charset="-122"/>
                <a:ea typeface="楷体" panose="02010609060101010101" charset="-122"/>
                <a:cs typeface="楷体" panose="02010609060101010101" charset="-122"/>
              </a:rPr>
              <a:t>2</a:t>
            </a:r>
            <a:r>
              <a:rPr lang="zh-CN" altLang="en-US" sz="2100">
                <a:latin typeface="楷体" panose="02010609060101010101" charset="-122"/>
                <a:ea typeface="楷体" panose="02010609060101010101" charset="-122"/>
                <a:cs typeface="楷体" panose="02010609060101010101" charset="-122"/>
              </a:rPr>
              <a:t>）情志：七情：喜、怒、忧、思、悲、恐、惊，</a:t>
            </a:r>
            <a:r>
              <a:rPr lang="en-US" altLang="zh-CN" sz="2100">
                <a:latin typeface="楷体" panose="02010609060101010101" charset="-122"/>
                <a:ea typeface="楷体" panose="02010609060101010101" charset="-122"/>
                <a:cs typeface="楷体" panose="02010609060101010101" charset="-122"/>
              </a:rPr>
              <a:t>                  </a:t>
            </a:r>
            <a:endParaRPr lang="en-US" altLang="zh-CN" sz="2100">
              <a:latin typeface="楷体" panose="02010609060101010101" charset="-122"/>
              <a:ea typeface="楷体" panose="02010609060101010101" charset="-122"/>
              <a:cs typeface="楷体" panose="02010609060101010101" charset="-122"/>
            </a:endParaRPr>
          </a:p>
          <a:p>
            <a:pPr marL="0" indent="0">
              <a:buNone/>
            </a:pPr>
            <a:r>
              <a:rPr lang="en-US" altLang="zh-CN" sz="24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六欲：眼、耳、鼻、舌、身、意</a:t>
            </a:r>
            <a:endParaRPr lang="zh-CN" altLang="en-US" sz="2400">
              <a:latin typeface="楷体" panose="02010609060101010101" charset="-122"/>
              <a:ea typeface="楷体" panose="02010609060101010101" charset="-122"/>
              <a:cs typeface="楷体" panose="02010609060101010101" charset="-122"/>
            </a:endParaRPr>
          </a:p>
          <a:p>
            <a:pPr marL="0" indent="0">
              <a:buNone/>
            </a:pPr>
            <a:endParaRPr lang="zh-CN" altLang="en-US" sz="2400">
              <a:latin typeface="楷体" panose="02010609060101010101" charset="-122"/>
              <a:ea typeface="楷体" panose="02010609060101010101" charset="-122"/>
              <a:cs typeface="楷体" panose="02010609060101010101" charset="-122"/>
            </a:endParaRPr>
          </a:p>
          <a:p>
            <a:pPr marL="0" indent="0">
              <a:buNone/>
            </a:pPr>
            <a:r>
              <a:rPr lang="zh-CN" altLang="en-US" sz="2400">
                <a:latin typeface="楷体" panose="02010609060101010101" charset="-122"/>
                <a:ea typeface="楷体" panose="02010609060101010101" charset="-122"/>
                <a:cs typeface="楷体" panose="02010609060101010101" charset="-122"/>
              </a:rPr>
              <a:t>杂病法 四字求：</a:t>
            </a:r>
            <a:r>
              <a:rPr lang="zh-CN" altLang="en-US" sz="2000">
                <a:latin typeface="楷体" panose="02010609060101010101" charset="-122"/>
                <a:ea typeface="楷体" panose="02010609060101010101" charset="-122"/>
                <a:cs typeface="楷体" panose="02010609060101010101" charset="-122"/>
              </a:rPr>
              <a:t>谓气、血、痰、郁是也。一切杂病，只以此四字求之。气用四君子汤，血用四物汤，痰用二陈汤，郁用越鞠丸。参差互用，各尽其妙。</a:t>
            </a:r>
            <a:endParaRPr lang="zh-CN" altLang="en-US" sz="2000">
              <a:latin typeface="楷体" panose="02010609060101010101" charset="-122"/>
              <a:ea typeface="楷体" panose="02010609060101010101" charset="-122"/>
              <a:cs typeface="楷体" panose="02010609060101010101" charset="-122"/>
            </a:endParaRPr>
          </a:p>
        </p:txBody>
      </p:sp>
      <p:sp>
        <p:nvSpPr>
          <p:cNvPr id="7" name="文本框 6"/>
          <p:cNvSpPr txBox="1"/>
          <p:nvPr/>
        </p:nvSpPr>
        <p:spPr>
          <a:xfrm>
            <a:off x="2771775" y="5589270"/>
            <a:ext cx="6025515" cy="922020"/>
          </a:xfrm>
          <a:prstGeom prst="rect">
            <a:avLst/>
          </a:prstGeom>
          <a:noFill/>
        </p:spPr>
        <p:txBody>
          <a:bodyPr wrap="square" rtlCol="0">
            <a:spAutoFit/>
          </a:bodyPr>
          <a:p>
            <a:r>
              <a:rPr lang="zh-CN" altLang="en-US"/>
              <a:t>虚邪贼风，避之有时，恬淡虚无，真气从之，精神内守，病安从来</a:t>
            </a:r>
            <a:endParaRPr lang="zh-CN" altLang="en-US"/>
          </a:p>
          <a:p>
            <a:pPr algn="r"/>
            <a:r>
              <a:rPr lang="zh-CN" altLang="en-US"/>
              <a:t>《</a:t>
            </a:r>
            <a:r>
              <a:rPr lang="zh-CN" altLang="en-US"/>
              <a:t>黄帝内经》</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9" name="文本框 8"/>
          <p:cNvSpPr txBox="1"/>
          <p:nvPr/>
        </p:nvSpPr>
        <p:spPr>
          <a:xfrm>
            <a:off x="570230" y="1259205"/>
            <a:ext cx="8394700" cy="2804795"/>
          </a:xfrm>
          <a:prstGeom prst="rect">
            <a:avLst/>
          </a:prstGeom>
          <a:noFill/>
        </p:spPr>
        <p:txBody>
          <a:bodyPr wrap="square" rtlCol="0">
            <a:noAutofit/>
          </a:bodyPr>
          <a:p>
            <a:r>
              <a:rPr lang="zh-CN" altLang="en-US" sz="2400" b="1">
                <a:latin typeface="楷体" panose="02010609060101010101" charset="-122"/>
                <a:ea typeface="楷体" panose="02010609060101010101" charset="-122"/>
              </a:rPr>
              <a:t>八纲辨证：阴阳</a:t>
            </a:r>
            <a:r>
              <a:rPr lang="zh-CN" altLang="en-US" sz="2400" b="1">
                <a:latin typeface="楷体" panose="02010609060101010101" charset="-122"/>
                <a:ea typeface="楷体" panose="02010609060101010101" charset="-122"/>
                <a:sym typeface="+mn-ea"/>
              </a:rPr>
              <a:t>、表里</a:t>
            </a:r>
            <a:r>
              <a:rPr lang="zh-CN" altLang="en-US" sz="2400" b="1">
                <a:latin typeface="楷体" panose="02010609060101010101" charset="-122"/>
                <a:ea typeface="楷体" panose="02010609060101010101" charset="-122"/>
              </a:rPr>
              <a:t>、寒热、虚实</a:t>
            </a:r>
            <a:endParaRPr lang="zh-CN" altLang="en-US" sz="2400" b="1">
              <a:latin typeface="楷体" panose="02010609060101010101" charset="-122"/>
              <a:ea typeface="楷体" panose="02010609060101010101" charset="-122"/>
            </a:endParaRPr>
          </a:p>
          <a:p>
            <a:r>
              <a:rPr lang="zh-CN" altLang="en-US" sz="2400" b="1">
                <a:latin typeface="楷体" panose="02010609060101010101" charset="-122"/>
                <a:ea typeface="楷体" panose="02010609060101010101" charset="-122"/>
              </a:rPr>
              <a:t>六经辨证：</a:t>
            </a:r>
            <a:endParaRPr lang="zh-CN" altLang="en-US" sz="2400" b="1">
              <a:latin typeface="楷体" panose="02010609060101010101" charset="-122"/>
              <a:ea typeface="楷体" panose="02010609060101010101" charset="-122"/>
            </a:endParaRPr>
          </a:p>
          <a:p>
            <a:endParaRPr lang="zh-CN" altLang="en-US" sz="2400" b="1">
              <a:latin typeface="楷体" panose="02010609060101010101" charset="-122"/>
              <a:ea typeface="楷体" panose="02010609060101010101" charset="-122"/>
            </a:endParaRPr>
          </a:p>
          <a:p>
            <a:r>
              <a:rPr lang="zh-CN" altLang="en-US" sz="2400" b="1">
                <a:latin typeface="楷体" panose="02010609060101010101" charset="-122"/>
                <a:ea typeface="楷体" panose="02010609060101010101" charset="-122"/>
              </a:rPr>
              <a:t>望闻问切：</a:t>
            </a:r>
            <a:endParaRPr lang="zh-CN" altLang="en-US" sz="2400" b="1">
              <a:latin typeface="楷体" panose="02010609060101010101" charset="-122"/>
              <a:ea typeface="楷体" panose="02010609060101010101" charset="-122"/>
            </a:endParaRPr>
          </a:p>
          <a:p>
            <a:r>
              <a:rPr lang="en-US" altLang="zh-CN"/>
              <a:t>1</a:t>
            </a:r>
            <a:r>
              <a:rPr lang="zh-CN" altLang="en-US"/>
              <a:t>）望色泽：脸部和皮肤</a:t>
            </a:r>
            <a:r>
              <a:rPr lang="zh-CN" altLang="en-US"/>
              <a:t>的色泽、</a:t>
            </a:r>
            <a:r>
              <a:rPr lang="zh-CN" altLang="en-US">
                <a:sym typeface="+mn-ea"/>
              </a:rPr>
              <a:t>舌诊、手诊、耳诊</a:t>
            </a:r>
            <a:endParaRPr lang="zh-CN" altLang="en-US">
              <a:sym typeface="+mn-ea"/>
            </a:endParaRPr>
          </a:p>
          <a:p>
            <a:r>
              <a:rPr lang="en-US" altLang="zh-CN"/>
              <a:t>2</a:t>
            </a:r>
            <a:r>
              <a:rPr lang="zh-CN" altLang="en-US"/>
              <a:t>）闻声音：语气有力无力，多言还是少言，呼吸强弱</a:t>
            </a:r>
            <a:r>
              <a:rPr lang="zh-CN" altLang="en-US"/>
              <a:t>等</a:t>
            </a:r>
            <a:endParaRPr lang="zh-CN" altLang="en-US"/>
          </a:p>
          <a:p>
            <a:r>
              <a:rPr lang="en-US" altLang="zh-CN"/>
              <a:t>3</a:t>
            </a:r>
            <a:r>
              <a:rPr lang="zh-CN" altLang="en-US"/>
              <a:t>）问冷热：问询症状、</a:t>
            </a:r>
            <a:r>
              <a:rPr lang="zh-CN" altLang="en-US"/>
              <a:t>冷热、二便</a:t>
            </a:r>
            <a:r>
              <a:rPr lang="zh-CN" altLang="en-US"/>
              <a:t>等</a:t>
            </a:r>
            <a:endParaRPr lang="zh-CN" altLang="en-US"/>
          </a:p>
          <a:p>
            <a:r>
              <a:rPr lang="en-US" altLang="zh-CN"/>
              <a:t>5</a:t>
            </a:r>
            <a:r>
              <a:rPr lang="zh-CN" altLang="en-US"/>
              <a:t>）切脉象：通过寸关尺，三部九侯</a:t>
            </a:r>
            <a:r>
              <a:rPr lang="en-US" altLang="zh-CN"/>
              <a:t>27</a:t>
            </a:r>
            <a:r>
              <a:rPr lang="zh-CN" altLang="en-US"/>
              <a:t>种脉象来</a:t>
            </a:r>
            <a:r>
              <a:rPr lang="zh-CN" altLang="en-US"/>
              <a:t>诊断</a:t>
            </a:r>
            <a:endParaRPr lang="zh-CN" altLang="en-US"/>
          </a:p>
        </p:txBody>
      </p:sp>
      <p:pic>
        <p:nvPicPr>
          <p:cNvPr id="10" name="图片 9"/>
          <p:cNvPicPr>
            <a:picLocks noChangeAspect="1"/>
          </p:cNvPicPr>
          <p:nvPr/>
        </p:nvPicPr>
        <p:blipFill>
          <a:blip r:embed="rId1"/>
          <a:stretch>
            <a:fillRect/>
          </a:stretch>
        </p:blipFill>
        <p:spPr>
          <a:xfrm>
            <a:off x="899795" y="3929380"/>
            <a:ext cx="2603500" cy="2886710"/>
          </a:xfrm>
          <a:prstGeom prst="rect">
            <a:avLst/>
          </a:prstGeom>
        </p:spPr>
      </p:pic>
      <p:pic>
        <p:nvPicPr>
          <p:cNvPr id="11" name="图片 10" descr="01"/>
          <p:cNvPicPr>
            <a:picLocks noChangeAspect="1"/>
          </p:cNvPicPr>
          <p:nvPr/>
        </p:nvPicPr>
        <p:blipFill>
          <a:blip r:embed="rId2"/>
          <a:stretch>
            <a:fillRect/>
          </a:stretch>
        </p:blipFill>
        <p:spPr>
          <a:xfrm>
            <a:off x="3986530" y="3943985"/>
            <a:ext cx="3828415" cy="28721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舌诊</a:t>
            </a:r>
            <a:r>
              <a:rPr lang="en-US" altLang="zh-CN" sz="2800" b="1">
                <a:solidFill>
                  <a:srgbClr val="92D050"/>
                </a:solidFill>
                <a:latin typeface="楷体" panose="02010609060101010101" charset="-122"/>
                <a:ea typeface="楷体" panose="02010609060101010101" charset="-122"/>
                <a:sym typeface="+mn-ea"/>
              </a:rPr>
              <a:t>-</a:t>
            </a:r>
            <a:r>
              <a:rPr lang="zh-CN" altLang="en-US" sz="2800" b="1">
                <a:solidFill>
                  <a:srgbClr val="92D050"/>
                </a:solidFill>
                <a:latin typeface="楷体" panose="02010609060101010101" charset="-122"/>
                <a:ea typeface="楷体" panose="02010609060101010101" charset="-122"/>
                <a:sym typeface="+mn-ea"/>
              </a:rPr>
              <a:t>正常</a:t>
            </a:r>
            <a:endParaRPr lang="zh-CN" altLang="en-US" sz="2800" b="1">
              <a:solidFill>
                <a:srgbClr val="92D050"/>
              </a:solidFill>
              <a:latin typeface="楷体" panose="02010609060101010101" charset="-122"/>
              <a:ea typeface="楷体" panose="02010609060101010101" charset="-122"/>
              <a:sym typeface="+mn-ea"/>
            </a:endParaRPr>
          </a:p>
        </p:txBody>
      </p:sp>
      <p:pic>
        <p:nvPicPr>
          <p:cNvPr id="5" name="图片 4"/>
          <p:cNvPicPr>
            <a:picLocks noChangeAspect="1"/>
          </p:cNvPicPr>
          <p:nvPr/>
        </p:nvPicPr>
        <p:blipFill>
          <a:blip r:embed="rId1"/>
          <a:stretch>
            <a:fillRect/>
          </a:stretch>
        </p:blipFill>
        <p:spPr>
          <a:xfrm>
            <a:off x="1043940" y="3018790"/>
            <a:ext cx="6326505" cy="3292475"/>
          </a:xfrm>
          <a:prstGeom prst="rect">
            <a:avLst/>
          </a:prstGeom>
        </p:spPr>
      </p:pic>
      <p:sp>
        <p:nvSpPr>
          <p:cNvPr id="8" name="文本框 7"/>
          <p:cNvSpPr txBox="1"/>
          <p:nvPr/>
        </p:nvSpPr>
        <p:spPr>
          <a:xfrm>
            <a:off x="702310" y="1266190"/>
            <a:ext cx="6894195" cy="1752600"/>
          </a:xfrm>
          <a:prstGeom prst="rect">
            <a:avLst/>
          </a:prstGeom>
          <a:noFill/>
        </p:spPr>
        <p:txBody>
          <a:bodyPr wrap="square" rtlCol="0">
            <a:noAutofit/>
          </a:bodyPr>
          <a:p>
            <a:r>
              <a:rPr lang="zh-CN" altLang="en-US">
                <a:latin typeface="楷体" panose="02010609060101010101" charset="-122"/>
                <a:ea typeface="楷体" panose="02010609060101010101" charset="-122"/>
                <a:cs typeface="楷体" panose="02010609060101010101" charset="-122"/>
              </a:rPr>
              <a:t>早上起床没吃饭之前观察</a:t>
            </a:r>
            <a:r>
              <a:rPr lang="zh-CN" altLang="en-US">
                <a:latin typeface="楷体" panose="02010609060101010101" charset="-122"/>
                <a:ea typeface="楷体" panose="02010609060101010101" charset="-122"/>
                <a:cs typeface="楷体" panose="02010609060101010101" charset="-122"/>
              </a:rPr>
              <a:t>舌象最准，只需观察舌体和舌苔，就可以判断脏腑的寒热虚实、病邪的性质和病位的深浅</a:t>
            </a:r>
            <a:endParaRPr lang="zh-CN" altLang="en-US">
              <a:latin typeface="楷体" panose="02010609060101010101" charset="-122"/>
              <a:ea typeface="楷体" panose="02010609060101010101" charset="-122"/>
              <a:cs typeface="楷体" panose="02010609060101010101" charset="-122"/>
            </a:endParaRPr>
          </a:p>
          <a:p>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《伤寒明理论》中：“伤寒三四日已后，舌上有膜，白滑如胎，甚者或燥、或涩、或黄、或黑。邪气在表者，舌上则无胎，及邪气传里，津液结抟，则舌上生胎也。</a:t>
            </a:r>
            <a:endParaRPr lang="zh-CN" altLang="en-US">
              <a:latin typeface="楷体" panose="02010609060101010101" charset="-122"/>
              <a:ea typeface="楷体" panose="02010609060101010101" charset="-122"/>
              <a:cs typeface="楷体" panose="02010609060101010101" charset="-122"/>
            </a:endParaRPr>
          </a:p>
        </p:txBody>
      </p:sp>
      <p:sp>
        <p:nvSpPr>
          <p:cNvPr id="12" name="文本框 11"/>
          <p:cNvSpPr txBox="1"/>
          <p:nvPr/>
        </p:nvSpPr>
        <p:spPr>
          <a:xfrm>
            <a:off x="539115" y="6395085"/>
            <a:ext cx="8322945" cy="368300"/>
          </a:xfrm>
          <a:prstGeom prst="rect">
            <a:avLst/>
          </a:prstGeom>
          <a:noFill/>
        </p:spPr>
        <p:txBody>
          <a:bodyPr wrap="square" rtlCol="0">
            <a:spAutoFit/>
          </a:bodyPr>
          <a:p>
            <a:r>
              <a:rPr lang="zh-CN" altLang="en-US">
                <a:latin typeface="楷体" panose="02010609060101010101" charset="-122"/>
                <a:ea typeface="楷体" panose="02010609060101010101" charset="-122"/>
              </a:rPr>
              <a:t>正常人的舌苔，一般是一般是薄而均匀地平铺在舌面，在舌面中部、根部稍厚</a:t>
            </a:r>
            <a:endParaRPr lang="zh-CN" altLang="en-US">
              <a:latin typeface="楷体" panose="02010609060101010101" charset="-122"/>
              <a:ea typeface="楷体" panose="0201060906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舌诊</a:t>
            </a:r>
            <a:endParaRPr lang="zh-CN" altLang="en-US" sz="2800" b="1">
              <a:solidFill>
                <a:srgbClr val="92D050"/>
              </a:solidFill>
              <a:latin typeface="楷体" panose="02010609060101010101" charset="-122"/>
              <a:ea typeface="楷体" panose="02010609060101010101" charset="-122"/>
              <a:sym typeface="+mn-ea"/>
            </a:endParaRPr>
          </a:p>
        </p:txBody>
      </p:sp>
      <p:pic>
        <p:nvPicPr>
          <p:cNvPr id="7" name="图片 6"/>
          <p:cNvPicPr>
            <a:picLocks noChangeAspect="1"/>
          </p:cNvPicPr>
          <p:nvPr/>
        </p:nvPicPr>
        <p:blipFill>
          <a:blip r:embed="rId1"/>
          <a:stretch>
            <a:fillRect/>
          </a:stretch>
        </p:blipFill>
        <p:spPr>
          <a:xfrm>
            <a:off x="2158365" y="4370070"/>
            <a:ext cx="5638800" cy="2361565"/>
          </a:xfrm>
          <a:prstGeom prst="rect">
            <a:avLst/>
          </a:prstGeom>
        </p:spPr>
      </p:pic>
      <p:sp>
        <p:nvSpPr>
          <p:cNvPr id="6" name="文本框 5"/>
          <p:cNvSpPr txBox="1"/>
          <p:nvPr/>
        </p:nvSpPr>
        <p:spPr>
          <a:xfrm>
            <a:off x="467360" y="1196975"/>
            <a:ext cx="7890510" cy="3138170"/>
          </a:xfrm>
          <a:prstGeom prst="rect">
            <a:avLst/>
          </a:prstGeom>
          <a:noFill/>
        </p:spPr>
        <p:txBody>
          <a:bodyPr wrap="square" rtlCol="0">
            <a:spAutoFit/>
          </a:bodyPr>
          <a:p>
            <a:r>
              <a:rPr lang="zh-CN" altLang="en-US" b="1">
                <a:latin typeface="楷体" panose="02010609060101010101" charset="-122"/>
                <a:ea typeface="楷体" panose="02010609060101010101" charset="-122"/>
                <a:cs typeface="楷体" panose="02010609060101010101" charset="-122"/>
              </a:rPr>
              <a:t>舌体：看颜色</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白、红、青紫</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胖瘦、红点、裂纹、齿痕等</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）颜色：</a:t>
            </a:r>
            <a:r>
              <a:rPr lang="zh-CN" altLang="en-US">
                <a:latin typeface="楷体" panose="02010609060101010101" charset="-122"/>
                <a:ea typeface="楷体" panose="02010609060101010101" charset="-122"/>
                <a:cs typeface="楷体" panose="02010609060101010101" charset="-122"/>
              </a:rPr>
              <a:t>白主寒症、气血亏虚、阳虚；红主热症，分实热和</a:t>
            </a:r>
            <a:r>
              <a:rPr lang="zh-CN" altLang="en-US">
                <a:latin typeface="楷体" panose="02010609060101010101" charset="-122"/>
                <a:ea typeface="楷体" panose="02010609060101010101" charset="-122"/>
                <a:cs typeface="楷体" panose="02010609060101010101" charset="-122"/>
              </a:rPr>
              <a:t>虚热</a:t>
            </a:r>
            <a:endParaRPr lang="zh-CN" altLang="en-US">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a:t>
            </a:r>
            <a:r>
              <a:rPr lang="zh-CN" altLang="en-US">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zh-CN" altLang="en-US">
                <a:latin typeface="楷体" panose="02010609060101010101" charset="-122"/>
                <a:ea typeface="楷体" panose="02010609060101010101" charset="-122"/>
                <a:cs typeface="楷体" panose="02010609060101010101" charset="-122"/>
              </a:rPr>
              <a:t>白胖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气虚阳虚，红胖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里热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湿热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a:t>
            </a:r>
            <a:endParaRPr lang="zh-CN" altLang="en-US">
              <a:latin typeface="楷体" panose="02010609060101010101" charset="-122"/>
              <a:ea typeface="楷体" panose="02010609060101010101" charset="-122"/>
              <a:cs typeface="楷体" panose="02010609060101010101" charset="-122"/>
            </a:endParaRPr>
          </a:p>
          <a:p>
            <a:pPr marL="914400" lvl="2" indent="457200"/>
            <a:r>
              <a:rPr lang="zh-CN" altLang="en-US">
                <a:latin typeface="楷体" panose="02010609060101010101" charset="-122"/>
                <a:ea typeface="楷体" panose="02010609060101010101" charset="-122"/>
                <a:cs typeface="楷体" panose="02010609060101010101" charset="-122"/>
              </a:rPr>
              <a:t> 白瘦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久病气血两虚，红瘦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阴虚火旺，红点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热盛入</a:t>
            </a:r>
            <a:r>
              <a:rPr lang="zh-CN" altLang="en-US">
                <a:latin typeface="楷体" panose="02010609060101010101" charset="-122"/>
                <a:ea typeface="楷体" panose="02010609060101010101" charset="-122"/>
                <a:cs typeface="楷体" panose="02010609060101010101" charset="-122"/>
              </a:rPr>
              <a:t>血分</a:t>
            </a:r>
            <a:endParaRPr lang="zh-CN" altLang="en-US">
              <a:latin typeface="楷体" panose="02010609060101010101" charset="-122"/>
              <a:ea typeface="楷体" panose="02010609060101010101" charset="-122"/>
              <a:cs typeface="楷体" panose="02010609060101010101" charset="-122"/>
            </a:endParaRPr>
          </a:p>
          <a:p>
            <a:pPr marL="914400" lvl="2" indent="457200"/>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裂纹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精血虚亏阴津耗损，齿痕</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脾虚</a:t>
            </a:r>
            <a:r>
              <a:rPr lang="zh-CN" altLang="en-US">
                <a:latin typeface="楷体" panose="02010609060101010101" charset="-122"/>
                <a:ea typeface="楷体" panose="02010609060101010101" charset="-122"/>
                <a:cs typeface="楷体" panose="02010609060101010101" charset="-122"/>
              </a:rPr>
              <a:t>湿盛</a:t>
            </a:r>
            <a:endParaRPr lang="zh-CN" altLang="en-US">
              <a:latin typeface="楷体" panose="02010609060101010101" charset="-122"/>
              <a:ea typeface="楷体" panose="02010609060101010101" charset="-122"/>
              <a:cs typeface="楷体" panose="02010609060101010101" charset="-122"/>
            </a:endParaRPr>
          </a:p>
          <a:p>
            <a:r>
              <a:rPr lang="zh-CN" altLang="en-US" b="1">
                <a:latin typeface="楷体" panose="02010609060101010101" charset="-122"/>
                <a:ea typeface="楷体" panose="02010609060101010101" charset="-122"/>
                <a:cs typeface="楷体" panose="02010609060101010101" charset="-122"/>
              </a:rPr>
              <a:t>舌苔：</a:t>
            </a:r>
            <a:r>
              <a:rPr lang="zh-CN" altLang="en-US">
                <a:latin typeface="楷体" panose="02010609060101010101" charset="-122"/>
                <a:ea typeface="楷体" panose="02010609060101010101" charset="-122"/>
                <a:cs typeface="楷体" panose="02010609060101010101" charset="-122"/>
              </a:rPr>
              <a:t>主要靠舌苔薄厚、湿润还是干燥、舌苔颜色等</a:t>
            </a:r>
            <a:endParaRPr lang="zh-CN" altLang="en-US">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）薄厚：</a:t>
            </a:r>
            <a:r>
              <a:rPr lang="zh-CN" altLang="en-US">
                <a:latin typeface="楷体" panose="02010609060101010101" charset="-122"/>
                <a:ea typeface="楷体" panose="02010609060101010101" charset="-122"/>
                <a:cs typeface="楷体" panose="02010609060101010101" charset="-122"/>
              </a:rPr>
              <a:t>胃气上蒸于舌产生舌苔，薄表示疾病初期；厚表示胃气挟湿浊邪气熏蒸所致</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 </a:t>
            </a:r>
            <a:r>
              <a:rPr lang="zh-CN" altLang="en-US" b="1">
                <a:latin typeface="楷体" panose="02010609060101010101" charset="-122"/>
                <a:ea typeface="楷体" panose="02010609060101010101" charset="-122"/>
                <a:cs typeface="楷体" panose="02010609060101010101" charset="-122"/>
              </a:rPr>
              <a:t>湿干：</a:t>
            </a:r>
            <a:r>
              <a:rPr lang="zh-CN" altLang="en-US">
                <a:latin typeface="楷体" panose="02010609060101010101" charset="-122"/>
                <a:ea typeface="楷体" panose="02010609060101010101" charset="-122"/>
                <a:cs typeface="楷体" panose="02010609060101010101" charset="-122"/>
              </a:rPr>
              <a:t>水分多代表湿邪内聚</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主寒主湿，水分少甚至干裂代表津液已伤、津液运输出现问题</a:t>
            </a:r>
            <a:endParaRPr lang="en-US" altLang="zh-CN">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3) </a:t>
            </a:r>
            <a:r>
              <a:rPr lang="zh-CN" altLang="en-US" b="1">
                <a:latin typeface="楷体" panose="02010609060101010101" charset="-122"/>
                <a:ea typeface="楷体" panose="02010609060101010101" charset="-122"/>
                <a:cs typeface="楷体" panose="02010609060101010101" charset="-122"/>
              </a:rPr>
              <a:t>颜色</a:t>
            </a:r>
            <a:r>
              <a:rPr lang="en-US" altLang="zh-CN" b="1">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白、黄，白色主寒症，黄色主热症</a:t>
            </a:r>
            <a:endParaRPr lang="zh-CN" altLang="en-US">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舌诊</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7890510" cy="3138170"/>
          </a:xfrm>
          <a:prstGeom prst="rect">
            <a:avLst/>
          </a:prstGeom>
          <a:noFill/>
        </p:spPr>
        <p:txBody>
          <a:bodyPr wrap="square" rtlCol="0">
            <a:spAutoFit/>
          </a:bodyPr>
          <a:p>
            <a:r>
              <a:rPr lang="zh-CN" altLang="en-US" b="1">
                <a:latin typeface="楷体" panose="02010609060101010101" charset="-122"/>
                <a:ea typeface="楷体" panose="02010609060101010101" charset="-122"/>
                <a:cs typeface="楷体" panose="02010609060101010101" charset="-122"/>
              </a:rPr>
              <a:t>舌体：看颜色</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白、红、青紫</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胖瘦、红点、裂纹、齿痕等</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）颜色：</a:t>
            </a:r>
            <a:r>
              <a:rPr lang="zh-CN" altLang="en-US">
                <a:latin typeface="楷体" panose="02010609060101010101" charset="-122"/>
                <a:ea typeface="楷体" panose="02010609060101010101" charset="-122"/>
                <a:cs typeface="楷体" panose="02010609060101010101" charset="-122"/>
              </a:rPr>
              <a:t>白主寒症、气血亏虚、阳虚；红主热症，分实热和</a:t>
            </a:r>
            <a:r>
              <a:rPr lang="zh-CN" altLang="en-US">
                <a:latin typeface="楷体" panose="02010609060101010101" charset="-122"/>
                <a:ea typeface="楷体" panose="02010609060101010101" charset="-122"/>
                <a:cs typeface="楷体" panose="02010609060101010101" charset="-122"/>
              </a:rPr>
              <a:t>虚热</a:t>
            </a:r>
            <a:endParaRPr lang="zh-CN" altLang="en-US">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a:t>
            </a:r>
            <a:r>
              <a:rPr lang="zh-CN" altLang="en-US">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zh-CN" altLang="en-US">
                <a:latin typeface="楷体" panose="02010609060101010101" charset="-122"/>
                <a:ea typeface="楷体" panose="02010609060101010101" charset="-122"/>
                <a:cs typeface="楷体" panose="02010609060101010101" charset="-122"/>
              </a:rPr>
              <a:t>白胖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气虚阳虚，红胖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里热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湿热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a:t>
            </a:r>
            <a:endParaRPr lang="zh-CN" altLang="en-US">
              <a:latin typeface="楷体" panose="02010609060101010101" charset="-122"/>
              <a:ea typeface="楷体" panose="02010609060101010101" charset="-122"/>
              <a:cs typeface="楷体" panose="02010609060101010101" charset="-122"/>
            </a:endParaRPr>
          </a:p>
          <a:p>
            <a:pPr marL="914400" lvl="2" indent="457200"/>
            <a:r>
              <a:rPr lang="zh-CN" altLang="en-US">
                <a:latin typeface="楷体" panose="02010609060101010101" charset="-122"/>
                <a:ea typeface="楷体" panose="02010609060101010101" charset="-122"/>
                <a:cs typeface="楷体" panose="02010609060101010101" charset="-122"/>
              </a:rPr>
              <a:t> 白瘦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久病气血两虚，红瘦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阴虚火旺，红点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热盛入</a:t>
            </a:r>
            <a:r>
              <a:rPr lang="zh-CN" altLang="en-US">
                <a:latin typeface="楷体" panose="02010609060101010101" charset="-122"/>
                <a:ea typeface="楷体" panose="02010609060101010101" charset="-122"/>
                <a:cs typeface="楷体" panose="02010609060101010101" charset="-122"/>
              </a:rPr>
              <a:t>血分</a:t>
            </a:r>
            <a:endParaRPr lang="zh-CN" altLang="en-US">
              <a:latin typeface="楷体" panose="02010609060101010101" charset="-122"/>
              <a:ea typeface="楷体" panose="02010609060101010101" charset="-122"/>
              <a:cs typeface="楷体" panose="02010609060101010101" charset="-122"/>
            </a:endParaRPr>
          </a:p>
          <a:p>
            <a:pPr marL="914400" lvl="2" indent="457200"/>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裂纹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精血虚亏阴津耗损，齿痕</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脾虚</a:t>
            </a:r>
            <a:r>
              <a:rPr lang="zh-CN" altLang="en-US">
                <a:latin typeface="楷体" panose="02010609060101010101" charset="-122"/>
                <a:ea typeface="楷体" panose="02010609060101010101" charset="-122"/>
                <a:cs typeface="楷体" panose="02010609060101010101" charset="-122"/>
              </a:rPr>
              <a:t>湿盛</a:t>
            </a:r>
            <a:endParaRPr lang="zh-CN" altLang="en-US">
              <a:latin typeface="楷体" panose="02010609060101010101" charset="-122"/>
              <a:ea typeface="楷体" panose="02010609060101010101" charset="-122"/>
              <a:cs typeface="楷体" panose="02010609060101010101" charset="-122"/>
            </a:endParaRPr>
          </a:p>
          <a:p>
            <a:r>
              <a:rPr lang="zh-CN" altLang="en-US" b="1">
                <a:latin typeface="楷体" panose="02010609060101010101" charset="-122"/>
                <a:ea typeface="楷体" panose="02010609060101010101" charset="-122"/>
                <a:cs typeface="楷体" panose="02010609060101010101" charset="-122"/>
              </a:rPr>
              <a:t>舌苔：</a:t>
            </a:r>
            <a:r>
              <a:rPr lang="zh-CN" altLang="en-US">
                <a:latin typeface="楷体" panose="02010609060101010101" charset="-122"/>
                <a:ea typeface="楷体" panose="02010609060101010101" charset="-122"/>
                <a:cs typeface="楷体" panose="02010609060101010101" charset="-122"/>
              </a:rPr>
              <a:t>主要靠舌苔薄厚、湿润还是干燥、舌苔颜色等</a:t>
            </a:r>
            <a:endParaRPr lang="zh-CN" altLang="en-US">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）薄厚：</a:t>
            </a:r>
            <a:r>
              <a:rPr lang="zh-CN" altLang="en-US">
                <a:latin typeface="楷体" panose="02010609060101010101" charset="-122"/>
                <a:ea typeface="楷体" panose="02010609060101010101" charset="-122"/>
                <a:cs typeface="楷体" panose="02010609060101010101" charset="-122"/>
              </a:rPr>
              <a:t>胃气上蒸于舌产生舌苔，薄表示疾病初期；厚表示胃气挟湿浊邪气熏蒸所致</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 </a:t>
            </a:r>
            <a:r>
              <a:rPr lang="zh-CN" altLang="en-US" b="1">
                <a:latin typeface="楷体" panose="02010609060101010101" charset="-122"/>
                <a:ea typeface="楷体" panose="02010609060101010101" charset="-122"/>
                <a:cs typeface="楷体" panose="02010609060101010101" charset="-122"/>
              </a:rPr>
              <a:t>湿干：</a:t>
            </a:r>
            <a:r>
              <a:rPr lang="zh-CN" altLang="en-US">
                <a:latin typeface="楷体" panose="02010609060101010101" charset="-122"/>
                <a:ea typeface="楷体" panose="02010609060101010101" charset="-122"/>
                <a:cs typeface="楷体" panose="02010609060101010101" charset="-122"/>
              </a:rPr>
              <a:t>水分多代表湿邪内聚</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主寒主湿，水分少甚至干裂代表津液已伤、津液运输出现问题</a:t>
            </a:r>
            <a:endParaRPr lang="en-US" altLang="zh-CN">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3) </a:t>
            </a:r>
            <a:r>
              <a:rPr lang="zh-CN" altLang="en-US" b="1">
                <a:latin typeface="楷体" panose="02010609060101010101" charset="-122"/>
                <a:ea typeface="楷体" panose="02010609060101010101" charset="-122"/>
                <a:cs typeface="楷体" panose="02010609060101010101" charset="-122"/>
              </a:rPr>
              <a:t>颜色</a:t>
            </a:r>
            <a:r>
              <a:rPr lang="en-US" altLang="zh-CN" b="1">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白、黄，白色主寒症，黄色主热症</a:t>
            </a:r>
            <a:endParaRPr lang="zh-CN" altLang="en-US">
              <a:latin typeface="楷体" panose="02010609060101010101" charset="-122"/>
              <a:ea typeface="楷体" panose="02010609060101010101" charset="-122"/>
              <a:cs typeface="楷体" panose="02010609060101010101" charset="-122"/>
            </a:endParaRPr>
          </a:p>
        </p:txBody>
      </p:sp>
      <p:pic>
        <p:nvPicPr>
          <p:cNvPr id="5" name="图片 4"/>
          <p:cNvPicPr>
            <a:picLocks noChangeAspect="1"/>
          </p:cNvPicPr>
          <p:nvPr/>
        </p:nvPicPr>
        <p:blipFill>
          <a:blip r:embed="rId1"/>
          <a:stretch>
            <a:fillRect/>
          </a:stretch>
        </p:blipFill>
        <p:spPr>
          <a:xfrm>
            <a:off x="1856105" y="4253865"/>
            <a:ext cx="5745480" cy="2552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4081145" cy="1143000"/>
          </a:xfrm>
        </p:spPr>
        <p:txBody>
          <a:bodyPr/>
          <a:p>
            <a:pPr algn="l"/>
            <a:r>
              <a:rPr lang="zh-CN" altLang="en-US">
                <a:latin typeface="楷体" panose="02010609060101010101" charset="-122"/>
                <a:ea typeface="楷体" panose="02010609060101010101" charset="-122"/>
              </a:rPr>
              <a:t>诊断</a:t>
            </a:r>
            <a:r>
              <a:rPr lang="en-US" altLang="zh-CN"/>
              <a:t>	</a:t>
            </a:r>
            <a:endParaRPr lang="zh-CN" altLang="en-US" sz="2800"/>
          </a:p>
        </p:txBody>
      </p:sp>
      <p:sp>
        <p:nvSpPr>
          <p:cNvPr id="4" name="内容占位符 2"/>
          <p:cNvSpPr>
            <a:spLocks noGrp="1"/>
          </p:cNvSpPr>
          <p:nvPr/>
        </p:nvSpPr>
        <p:spPr>
          <a:xfrm>
            <a:off x="539750" y="3861435"/>
            <a:ext cx="8229600" cy="20212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zh-CN" altLang="en-US" sz="1600"/>
          </a:p>
        </p:txBody>
      </p:sp>
      <p:sp>
        <p:nvSpPr>
          <p:cNvPr id="3" name="文本框 2"/>
          <p:cNvSpPr txBox="1"/>
          <p:nvPr/>
        </p:nvSpPr>
        <p:spPr>
          <a:xfrm>
            <a:off x="6021070" y="548640"/>
            <a:ext cx="2680335" cy="521970"/>
          </a:xfrm>
          <a:prstGeom prst="rect">
            <a:avLst/>
          </a:prstGeom>
          <a:noFill/>
        </p:spPr>
        <p:txBody>
          <a:bodyPr wrap="square" rtlCol="0">
            <a:spAutoFit/>
          </a:bodyPr>
          <a:p>
            <a:r>
              <a:rPr lang="zh-CN" altLang="en-US" sz="2800" b="1">
                <a:solidFill>
                  <a:srgbClr val="92D050"/>
                </a:solidFill>
                <a:latin typeface="楷体" panose="02010609060101010101" charset="-122"/>
                <a:ea typeface="楷体" panose="02010609060101010101" charset="-122"/>
                <a:sym typeface="+mn-ea"/>
              </a:rPr>
              <a:t>舌诊</a:t>
            </a:r>
            <a:endParaRPr lang="zh-CN" altLang="en-US" sz="2800" b="1">
              <a:solidFill>
                <a:srgbClr val="92D050"/>
              </a:solidFill>
              <a:latin typeface="楷体" panose="02010609060101010101" charset="-122"/>
              <a:ea typeface="楷体" panose="02010609060101010101" charset="-122"/>
              <a:sym typeface="+mn-ea"/>
            </a:endParaRPr>
          </a:p>
        </p:txBody>
      </p:sp>
      <p:sp>
        <p:nvSpPr>
          <p:cNvPr id="6" name="文本框 5"/>
          <p:cNvSpPr txBox="1"/>
          <p:nvPr/>
        </p:nvSpPr>
        <p:spPr>
          <a:xfrm>
            <a:off x="467360" y="1196975"/>
            <a:ext cx="7890510" cy="3138170"/>
          </a:xfrm>
          <a:prstGeom prst="rect">
            <a:avLst/>
          </a:prstGeom>
          <a:noFill/>
        </p:spPr>
        <p:txBody>
          <a:bodyPr wrap="square" rtlCol="0">
            <a:spAutoFit/>
          </a:bodyPr>
          <a:p>
            <a:r>
              <a:rPr lang="zh-CN" altLang="en-US" b="1">
                <a:latin typeface="楷体" panose="02010609060101010101" charset="-122"/>
                <a:ea typeface="楷体" panose="02010609060101010101" charset="-122"/>
                <a:cs typeface="楷体" panose="02010609060101010101" charset="-122"/>
              </a:rPr>
              <a:t>舌体：看颜色</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白、红、青紫</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胖瘦、红点、裂纹、齿痕等</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）颜色：</a:t>
            </a:r>
            <a:r>
              <a:rPr lang="zh-CN" altLang="en-US">
                <a:latin typeface="楷体" panose="02010609060101010101" charset="-122"/>
                <a:ea typeface="楷体" panose="02010609060101010101" charset="-122"/>
                <a:cs typeface="楷体" panose="02010609060101010101" charset="-122"/>
              </a:rPr>
              <a:t>白主寒症、气血亏虚、阳虚；红主热症，分实热和</a:t>
            </a:r>
            <a:r>
              <a:rPr lang="zh-CN" altLang="en-US">
                <a:latin typeface="楷体" panose="02010609060101010101" charset="-122"/>
                <a:ea typeface="楷体" panose="02010609060101010101" charset="-122"/>
                <a:cs typeface="楷体" panose="02010609060101010101" charset="-122"/>
              </a:rPr>
              <a:t>虚热</a:t>
            </a:r>
            <a:endParaRPr lang="zh-CN" altLang="en-US">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a:t>
            </a:r>
            <a:r>
              <a:rPr lang="zh-CN" altLang="en-US">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舌型：</a:t>
            </a:r>
            <a:r>
              <a:rPr lang="zh-CN" altLang="en-US">
                <a:latin typeface="楷体" panose="02010609060101010101" charset="-122"/>
                <a:ea typeface="楷体" panose="02010609060101010101" charset="-122"/>
                <a:cs typeface="楷体" panose="02010609060101010101" charset="-122"/>
              </a:rPr>
              <a:t>白胖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气虚阳虚，红胖</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里热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湿热</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a:t>
            </a:r>
            <a:endParaRPr lang="zh-CN" altLang="en-US">
              <a:latin typeface="楷体" panose="02010609060101010101" charset="-122"/>
              <a:ea typeface="楷体" panose="02010609060101010101" charset="-122"/>
              <a:cs typeface="楷体" panose="02010609060101010101" charset="-122"/>
            </a:endParaRPr>
          </a:p>
          <a:p>
            <a:pPr marL="914400" lvl="2" indent="457200"/>
            <a:r>
              <a:rPr lang="zh-CN" altLang="en-US">
                <a:latin typeface="楷体" panose="02010609060101010101" charset="-122"/>
                <a:ea typeface="楷体" panose="02010609060101010101" charset="-122"/>
                <a:cs typeface="楷体" panose="02010609060101010101" charset="-122"/>
              </a:rPr>
              <a:t> 白瘦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久病气血两虚，红瘦</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阴虚火旺，红点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热盛入</a:t>
            </a:r>
            <a:r>
              <a:rPr lang="zh-CN" altLang="en-US">
                <a:latin typeface="楷体" panose="02010609060101010101" charset="-122"/>
                <a:ea typeface="楷体" panose="02010609060101010101" charset="-122"/>
                <a:cs typeface="楷体" panose="02010609060101010101" charset="-122"/>
              </a:rPr>
              <a:t>血分</a:t>
            </a:r>
            <a:endParaRPr lang="zh-CN" altLang="en-US">
              <a:latin typeface="楷体" panose="02010609060101010101" charset="-122"/>
              <a:ea typeface="楷体" panose="02010609060101010101" charset="-122"/>
              <a:cs typeface="楷体" panose="02010609060101010101" charset="-122"/>
            </a:endParaRPr>
          </a:p>
          <a:p>
            <a:pPr marL="914400" lvl="2" indent="457200"/>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裂纹</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精血虚亏阴津耗损，齿痕</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脾虚</a:t>
            </a:r>
            <a:r>
              <a:rPr lang="zh-CN" altLang="en-US">
                <a:latin typeface="楷体" panose="02010609060101010101" charset="-122"/>
                <a:ea typeface="楷体" panose="02010609060101010101" charset="-122"/>
                <a:cs typeface="楷体" panose="02010609060101010101" charset="-122"/>
              </a:rPr>
              <a:t>湿盛</a:t>
            </a:r>
            <a:endParaRPr lang="zh-CN" altLang="en-US">
              <a:latin typeface="楷体" panose="02010609060101010101" charset="-122"/>
              <a:ea typeface="楷体" panose="02010609060101010101" charset="-122"/>
              <a:cs typeface="楷体" panose="02010609060101010101" charset="-122"/>
            </a:endParaRPr>
          </a:p>
          <a:p>
            <a:r>
              <a:rPr lang="zh-CN" altLang="en-US" b="1">
                <a:latin typeface="楷体" panose="02010609060101010101" charset="-122"/>
                <a:ea typeface="楷体" panose="02010609060101010101" charset="-122"/>
                <a:cs typeface="楷体" panose="02010609060101010101" charset="-122"/>
              </a:rPr>
              <a:t>舌苔：</a:t>
            </a:r>
            <a:r>
              <a:rPr lang="zh-CN" altLang="en-US">
                <a:latin typeface="楷体" panose="02010609060101010101" charset="-122"/>
                <a:ea typeface="楷体" panose="02010609060101010101" charset="-122"/>
                <a:cs typeface="楷体" panose="02010609060101010101" charset="-122"/>
              </a:rPr>
              <a:t>主要靠舌苔薄厚、湿润还是干燥、舌苔颜色等</a:t>
            </a:r>
            <a:endParaRPr lang="zh-CN" altLang="en-US">
              <a:latin typeface="楷体" panose="02010609060101010101" charset="-122"/>
              <a:ea typeface="楷体" panose="02010609060101010101" charset="-122"/>
              <a:cs typeface="楷体" panose="02010609060101010101" charset="-122"/>
            </a:endParaRPr>
          </a:p>
          <a:p>
            <a:pPr indent="457200"/>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）薄厚：</a:t>
            </a:r>
            <a:r>
              <a:rPr lang="zh-CN" altLang="en-US">
                <a:latin typeface="楷体" panose="02010609060101010101" charset="-122"/>
                <a:ea typeface="楷体" panose="02010609060101010101" charset="-122"/>
                <a:cs typeface="楷体" panose="02010609060101010101" charset="-122"/>
              </a:rPr>
              <a:t>胃气上蒸于舌产生舌苔，薄表示疾病初期；厚表示胃气挟湿浊邪气熏蒸所致</a:t>
            </a:r>
            <a:endParaRPr lang="zh-CN" altLang="en-US" b="1">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2) </a:t>
            </a:r>
            <a:r>
              <a:rPr lang="zh-CN" altLang="en-US" b="1">
                <a:latin typeface="楷体" panose="02010609060101010101" charset="-122"/>
                <a:ea typeface="楷体" panose="02010609060101010101" charset="-122"/>
                <a:cs typeface="楷体" panose="02010609060101010101" charset="-122"/>
              </a:rPr>
              <a:t>湿干：</a:t>
            </a:r>
            <a:r>
              <a:rPr lang="zh-CN" altLang="en-US">
                <a:latin typeface="楷体" panose="02010609060101010101" charset="-122"/>
                <a:ea typeface="楷体" panose="02010609060101010101" charset="-122"/>
                <a:cs typeface="楷体" panose="02010609060101010101" charset="-122"/>
              </a:rPr>
              <a:t>水分多代表湿邪内聚</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主寒主湿，水分少甚至干裂代表津液已伤、津液运输出现问题</a:t>
            </a:r>
            <a:endParaRPr lang="en-US" altLang="zh-CN">
              <a:latin typeface="楷体" panose="02010609060101010101" charset="-122"/>
              <a:ea typeface="楷体" panose="02010609060101010101" charset="-122"/>
              <a:cs typeface="楷体" panose="02010609060101010101" charset="-122"/>
            </a:endParaRPr>
          </a:p>
          <a:p>
            <a:pPr indent="457200"/>
            <a:r>
              <a:rPr lang="en-US" altLang="zh-CN">
                <a:latin typeface="楷体" panose="02010609060101010101" charset="-122"/>
                <a:ea typeface="楷体" panose="02010609060101010101" charset="-122"/>
                <a:cs typeface="楷体" panose="02010609060101010101" charset="-122"/>
              </a:rPr>
              <a:t>3) </a:t>
            </a:r>
            <a:r>
              <a:rPr lang="zh-CN" altLang="en-US" b="1">
                <a:latin typeface="楷体" panose="02010609060101010101" charset="-122"/>
                <a:ea typeface="楷体" panose="02010609060101010101" charset="-122"/>
                <a:cs typeface="楷体" panose="02010609060101010101" charset="-122"/>
              </a:rPr>
              <a:t>颜色</a:t>
            </a:r>
            <a:r>
              <a:rPr lang="en-US" altLang="zh-CN" b="1">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白、黄，白色主寒症，黄色主热症</a:t>
            </a:r>
            <a:endParaRPr lang="zh-CN" altLang="en-US">
              <a:latin typeface="楷体" panose="02010609060101010101" charset="-122"/>
              <a:ea typeface="楷体" panose="02010609060101010101" charset="-122"/>
              <a:cs typeface="楷体" panose="02010609060101010101" charset="-122"/>
            </a:endParaRPr>
          </a:p>
        </p:txBody>
      </p:sp>
      <p:pic>
        <p:nvPicPr>
          <p:cNvPr id="7" name="图片 6"/>
          <p:cNvPicPr>
            <a:picLocks noChangeAspect="1"/>
          </p:cNvPicPr>
          <p:nvPr/>
        </p:nvPicPr>
        <p:blipFill>
          <a:blip r:embed="rId1"/>
          <a:stretch>
            <a:fillRect/>
          </a:stretch>
        </p:blipFill>
        <p:spPr>
          <a:xfrm>
            <a:off x="1898015" y="4270375"/>
            <a:ext cx="5742940" cy="2587625"/>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54ac98dd-13e5-4466-91db-1eba4528c809}"/>
  <p:tag name="TABLE_ENDDRAG_ORIGIN_RECT" val="586*151"/>
  <p:tag name="TABLE_ENDDRAG_RECT" val="75*383*586*151"/>
</p:tagLst>
</file>

<file path=ppt/tags/tag2.xml><?xml version="1.0" encoding="utf-8"?>
<p:tagLst xmlns:p="http://schemas.openxmlformats.org/presentationml/2006/main">
  <p:tag name="KSO_WM_UNIT_PLACING_PICTURE_USER_VIEWPORT" val="{&quot;height&quot;:6781,&quot;width&quot;:6828}"/>
</p:tagLst>
</file>

<file path=ppt/tags/tag3.xml><?xml version="1.0" encoding="utf-8"?>
<p:tagLst xmlns:p="http://schemas.openxmlformats.org/presentationml/2006/main">
  <p:tag name="KSO_WM_UNIT_PLACING_PICTURE_USER_VIEWPORT" val="{&quot;height&quot;:6812,&quot;width&quot;:3704}"/>
</p:tagLst>
</file>

<file path=ppt/tags/tag4.xml><?xml version="1.0" encoding="utf-8"?>
<p:tagLst xmlns:p="http://schemas.openxmlformats.org/presentationml/2006/main">
  <p:tag name="COMMONDATA" val="eyJoZGlkIjoiMjhkYmQwN2NmNWU5OTNlMjVkYzNmMTZjYTNjMzE1YTAifQ=="/>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4423</Words>
  <Application>WPS 演示</Application>
  <PresentationFormat/>
  <Paragraphs>347</Paragraphs>
  <Slides>25</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25</vt:i4>
      </vt:variant>
    </vt:vector>
  </HeadingPairs>
  <TitlesOfParts>
    <vt:vector size="36" baseType="lpstr">
      <vt:lpstr>Arial</vt:lpstr>
      <vt:lpstr>宋体</vt:lpstr>
      <vt:lpstr>Wingdings</vt:lpstr>
      <vt:lpstr>微软雅黑</vt:lpstr>
      <vt:lpstr>Arial Unicode MS</vt:lpstr>
      <vt:lpstr>Calibri</vt:lpstr>
      <vt:lpstr>仿宋</vt:lpstr>
      <vt:lpstr>楷体</vt:lpstr>
      <vt:lpstr>微软雅黑 Light</vt:lpstr>
      <vt:lpstr>默认设计模板</vt:lpstr>
      <vt:lpstr>1_默认设计模板</vt:lpstr>
      <vt:lpstr>PowerPoint 演示文稿</vt:lpstr>
      <vt:lpstr>PowerPoint 演示文稿</vt:lpstr>
      <vt:lpstr>PowerPoint 演示文稿</vt:lpstr>
      <vt:lpstr>简介	</vt:lpstr>
      <vt:lpstr>病从何处来	</vt:lpstr>
      <vt:lpstr>诊断	</vt:lpstr>
      <vt:lpstr>诊断	</vt:lpstr>
      <vt:lpstr>诊断	</vt:lpstr>
      <vt:lpstr>诊断	</vt:lpstr>
      <vt:lpstr>诊断	</vt:lpstr>
      <vt:lpstr>诊断	</vt:lpstr>
      <vt:lpstr>诊断	</vt:lpstr>
      <vt:lpstr>诊断	</vt:lpstr>
      <vt:lpstr>诊断	</vt:lpstr>
      <vt:lpstr>诊断	</vt:lpstr>
      <vt:lpstr>诊断	</vt:lpstr>
      <vt:lpstr>诊断	</vt:lpstr>
      <vt:lpstr>诊断	</vt:lpstr>
      <vt:lpstr>诊断	</vt:lpstr>
      <vt:lpstr>诊断	</vt:lpstr>
      <vt:lpstr>诊断	</vt:lpstr>
      <vt:lpstr>诊断	</vt:lpstr>
      <vt:lpstr>治疗	</vt:lpstr>
      <vt:lpstr>治疗	</vt:lpstr>
      <vt:lpstr>治疗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健康第一</dc:title>
  <dc:creator>tiannan li</dc:creator>
  <cp:lastModifiedBy>WPS_1629555206</cp:lastModifiedBy>
  <cp:revision>9</cp:revision>
  <dcterms:created xsi:type="dcterms:W3CDTF">2023-02-26T05:13:48Z</dcterms:created>
  <dcterms:modified xsi:type="dcterms:W3CDTF">2023-02-26T14:30:07Z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2052-11.1.0.13607</vt:lpwstr>
  </property>
  <property fmtid="{D5CDD505-2E9C-101B-9397-08002B2CF9AE}" pid="3" name="ICV">
    <vt:lpwstr>BF468037A1F14BBD8117E003E4AA5B70</vt:lpwstr>
  </property>
</Properties>
</file>